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4"/>
  </p:sldMasterIdLst>
  <p:notesMasterIdLst>
    <p:notesMasterId r:id="rId41"/>
  </p:notesMasterIdLst>
  <p:handoutMasterIdLst>
    <p:handoutMasterId r:id="rId42"/>
  </p:handoutMasterIdLst>
  <p:sldIdLst>
    <p:sldId id="616" r:id="rId5"/>
    <p:sldId id="812" r:id="rId6"/>
    <p:sldId id="867" r:id="rId7"/>
    <p:sldId id="817" r:id="rId8"/>
    <p:sldId id="820" r:id="rId9"/>
    <p:sldId id="827" r:id="rId10"/>
    <p:sldId id="828" r:id="rId11"/>
    <p:sldId id="830" r:id="rId12"/>
    <p:sldId id="854" r:id="rId13"/>
    <p:sldId id="769" r:id="rId14"/>
    <p:sldId id="864" r:id="rId15"/>
    <p:sldId id="868" r:id="rId16"/>
    <p:sldId id="832" r:id="rId17"/>
    <p:sldId id="834" r:id="rId18"/>
    <p:sldId id="813" r:id="rId19"/>
    <p:sldId id="859" r:id="rId20"/>
    <p:sldId id="858" r:id="rId21"/>
    <p:sldId id="870" r:id="rId22"/>
    <p:sldId id="835" r:id="rId23"/>
    <p:sldId id="836" r:id="rId24"/>
    <p:sldId id="615" r:id="rId25"/>
    <p:sldId id="816" r:id="rId26"/>
    <p:sldId id="839" r:id="rId27"/>
    <p:sldId id="792" r:id="rId28"/>
    <p:sldId id="774" r:id="rId29"/>
    <p:sldId id="773" r:id="rId30"/>
    <p:sldId id="849" r:id="rId31"/>
    <p:sldId id="855" r:id="rId32"/>
    <p:sldId id="851" r:id="rId33"/>
    <p:sldId id="853" r:id="rId34"/>
    <p:sldId id="852" r:id="rId35"/>
    <p:sldId id="861" r:id="rId36"/>
    <p:sldId id="823" r:id="rId37"/>
    <p:sldId id="872" r:id="rId38"/>
    <p:sldId id="873" r:id="rId39"/>
    <p:sldId id="609" r:id="rId40"/>
  </p:sldIdLst>
  <p:sldSz cx="12192000" cy="6858000"/>
  <p:notesSz cx="9931400" cy="14363700"/>
  <p:custDataLst>
    <p:tags r:id="rId43"/>
  </p:custDataLst>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0299" autoAdjust="0"/>
  </p:normalViewPr>
  <p:slideViewPr>
    <p:cSldViewPr snapToGrid="0">
      <p:cViewPr varScale="1">
        <p:scale>
          <a:sx n="150" d="100"/>
          <a:sy n="150" d="100"/>
        </p:scale>
        <p:origin x="708" y="72"/>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54C877-A1DF-482B-B061-DE7D7BB0DD07}"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94B1DF0B-2890-4F8E-BFC2-E96DA6E9E436}" type="parTrans" cxnId="{C0F86B45-680B-48CB-A84C-EE3512B64F0E}">
      <dgm:prSet/>
      <dgm:spPr/>
      <dgm:t>
        <a:bodyPr/>
        <a:lstStyle/>
        <a:p>
          <a:endParaRPr lang="en-US"/>
        </a:p>
      </dgm:t>
    </dgm:pt>
    <dgm:pt modelId="{18152CFB-D6AB-4AB8-A423-374701D84888}">
      <dgm:prSet phldrT="[Text]" custT="1"/>
      <dgm:spPr>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12700">
          <a:solidFill>
            <a:schemeClr val="tx2"/>
          </a:solidFill>
        </a:ln>
      </dgm:spPr>
      <dgm:t>
        <a:bodyPr/>
        <a:lstStyle/>
        <a:p>
          <a:r>
            <a:rPr lang="en-US" sz="1800">
              <a:latin typeface="Arial" panose="020B0604020202020204" pitchFamily="34" charset="0"/>
              <a:cs typeface="Arial" panose="020B0604020202020204" pitchFamily="34" charset="0"/>
            </a:rPr>
            <a:t>Ten FCI L2 products are </a:t>
          </a:r>
          <a:r>
            <a:rPr lang="en-US" sz="1800" b="1">
              <a:latin typeface="Arial" panose="020B0604020202020204" pitchFamily="34" charset="0"/>
              <a:cs typeface="Arial" panose="020B0604020202020204" pitchFamily="34" charset="0"/>
            </a:rPr>
            <a:t>derived, archived and disseminated</a:t>
          </a:r>
          <a:r>
            <a:rPr lang="en-US" sz="1800">
              <a:latin typeface="Arial" panose="020B0604020202020204" pitchFamily="34" charset="0"/>
              <a:cs typeface="Arial" panose="020B0604020202020204" pitchFamily="34" charset="0"/>
            </a:rPr>
            <a:t> to users from the EUMETSAT Central Facility.</a:t>
          </a:r>
        </a:p>
      </dgm:t>
    </dgm:pt>
    <dgm:pt modelId="{79F96147-D47D-4B48-999C-F365E03F0303}" type="sibTrans" cxnId="{C0F86B45-680B-48CB-A84C-EE3512B64F0E}">
      <dgm:prSet/>
      <dgm:spPr/>
      <dgm:t>
        <a:bodyPr/>
        <a:lstStyle/>
        <a:p>
          <a:endParaRPr lang="en-US"/>
        </a:p>
      </dgm:t>
    </dgm:pt>
    <dgm:pt modelId="{93392F67-D353-44E6-A6E2-65D4019B88C4}" type="parTrans" cxnId="{3CE2455C-528E-4721-9E4D-7711702515DD}">
      <dgm:prSet/>
      <dgm:spPr/>
      <dgm:t>
        <a:bodyPr/>
        <a:lstStyle/>
        <a:p>
          <a:endParaRPr lang="en-US"/>
        </a:p>
      </dgm:t>
    </dgm:pt>
    <dgm:pt modelId="{243EB66C-BDBC-4220-B8E0-6C32F8BC9944}">
      <dgm:prSet phldrT="[Text]" custT="1"/>
      <dgm:spPr>
        <a:gradFill rotWithShape="0">
          <a:gsLst>
            <a:gs pos="0">
              <a:schemeClr val="accent5">
                <a:hueOff val="-2842554"/>
                <a:satOff val="-965"/>
                <a:lumOff val="5637"/>
                <a:alphaOff val="0"/>
                <a:shade val="51000"/>
                <a:satMod val="130000"/>
              </a:schemeClr>
            </a:gs>
            <a:gs pos="80000">
              <a:schemeClr val="accent5">
                <a:hueOff val="-2842554"/>
                <a:satOff val="-965"/>
                <a:lumOff val="5637"/>
                <a:alphaOff val="0"/>
                <a:shade val="93000"/>
                <a:satMod val="130000"/>
              </a:schemeClr>
            </a:gs>
            <a:gs pos="100000">
              <a:schemeClr val="accent5">
                <a:hueOff val="-2842554"/>
                <a:satOff val="-965"/>
                <a:lumOff val="5637"/>
                <a:alphaOff val="0"/>
                <a:shade val="94000"/>
                <a:satMod val="135000"/>
              </a:schemeClr>
            </a:gs>
          </a:gsLst>
          <a:lin ang="16200000" scaled="0"/>
        </a:gradFill>
        <a:ln w="12700">
          <a:solidFill>
            <a:schemeClr val="tx2"/>
          </a:solidFill>
        </a:ln>
      </dgm:spPr>
      <dgm:t>
        <a:bodyPr/>
        <a:lstStyle/>
        <a:p>
          <a:r>
            <a:rPr lang="en-US" sz="1800">
              <a:latin typeface="Arial" panose="020B0604020202020204" pitchFamily="34" charset="0"/>
              <a:cs typeface="Arial" panose="020B0604020202020204" pitchFamily="34" charset="0"/>
            </a:rPr>
            <a:t>Eight products are currently available (seven with pre-operational and one with demonstrational status). Two products are still to be released.</a:t>
          </a:r>
        </a:p>
      </dgm:t>
    </dgm:pt>
    <dgm:pt modelId="{94266874-802D-49EC-9B81-B06EE31A74A8}" type="sibTrans" cxnId="{3CE2455C-528E-4721-9E4D-7711702515DD}">
      <dgm:prSet/>
      <dgm:spPr/>
      <dgm:t>
        <a:bodyPr/>
        <a:lstStyle/>
        <a:p>
          <a:endParaRPr lang="en-US"/>
        </a:p>
      </dgm:t>
    </dgm:pt>
    <dgm:pt modelId="{44414A63-F1CC-4925-98E6-D32D6DD477C2}" type="parTrans" cxnId="{09CF0A7D-D12C-4EF8-A1EF-4E47DBDCCF8B}">
      <dgm:prSet/>
      <dgm:spPr/>
      <dgm:t>
        <a:bodyPr/>
        <a:lstStyle/>
        <a:p>
          <a:endParaRPr lang="en-US"/>
        </a:p>
      </dgm:t>
    </dgm:pt>
    <dgm:pt modelId="{756A8423-DB87-4B43-AA30-438443AB37D5}">
      <dgm:prSet phldrT="[Text]" custT="1"/>
      <dgm:spPr>
        <a:gradFill rotWithShape="0">
          <a:gsLst>
            <a:gs pos="0">
              <a:schemeClr val="accent5">
                <a:hueOff val="-5685108"/>
                <a:satOff val="-1930"/>
                <a:lumOff val="11274"/>
                <a:alphaOff val="0"/>
                <a:shade val="51000"/>
                <a:satMod val="130000"/>
              </a:schemeClr>
            </a:gs>
            <a:gs pos="80000">
              <a:schemeClr val="accent5">
                <a:hueOff val="-5685108"/>
                <a:satOff val="-1930"/>
                <a:lumOff val="11274"/>
                <a:alphaOff val="0"/>
                <a:shade val="93000"/>
                <a:satMod val="130000"/>
              </a:schemeClr>
            </a:gs>
            <a:gs pos="100000">
              <a:schemeClr val="accent5">
                <a:hueOff val="-5685108"/>
                <a:satOff val="-1930"/>
                <a:lumOff val="11274"/>
                <a:alphaOff val="0"/>
                <a:shade val="94000"/>
                <a:satMod val="135000"/>
              </a:schemeClr>
            </a:gs>
          </a:gsLst>
          <a:lin ang="16200000" scaled="0"/>
        </a:gradFill>
        <a:ln w="12700">
          <a:solidFill>
            <a:schemeClr val="tx2"/>
          </a:solidFill>
        </a:ln>
      </dgm:spPr>
      <dgm:t>
        <a:bodyPr/>
        <a:lstStyle/>
        <a:p>
          <a:r>
            <a:rPr lang="en-US" sz="1800">
              <a:latin typeface="Arial" panose="020B0604020202020204" pitchFamily="34" charset="0"/>
              <a:cs typeface="Arial" panose="020B0604020202020204" pitchFamily="34" charset="0"/>
            </a:rPr>
            <a:t>First release of </a:t>
          </a:r>
          <a:r>
            <a:rPr lang="en-US" sz="1800" b="1">
              <a:latin typeface="Arial" panose="020B0604020202020204" pitchFamily="34" charset="0"/>
              <a:cs typeface="Arial" panose="020B0604020202020204" pitchFamily="34" charset="0"/>
            </a:rPr>
            <a:t>operational products</a:t>
          </a:r>
          <a:r>
            <a:rPr lang="en-US" sz="1800" b="0">
              <a:latin typeface="Arial" panose="020B0604020202020204" pitchFamily="34" charset="0"/>
              <a:cs typeface="Arial" panose="020B0604020202020204" pitchFamily="34" charset="0"/>
            </a:rPr>
            <a:t> planned for end of 2025/Q3. </a:t>
          </a:r>
          <a:r>
            <a:rPr lang="en-US" sz="1800">
              <a:latin typeface="Arial" panose="020B0604020202020204" pitchFamily="34" charset="0"/>
              <a:cs typeface="Arial" panose="020B0604020202020204" pitchFamily="34" charset="0"/>
            </a:rPr>
            <a:t>The rest to follow in 2025/Q4.</a:t>
          </a:r>
        </a:p>
      </dgm:t>
    </dgm:pt>
    <dgm:pt modelId="{1ECA2594-C219-4E32-8D61-87B286D28E47}" type="sibTrans" cxnId="{09CF0A7D-D12C-4EF8-A1EF-4E47DBDCCF8B}">
      <dgm:prSet/>
      <dgm:spPr/>
      <dgm:t>
        <a:bodyPr/>
        <a:lstStyle/>
        <a:p>
          <a:endParaRPr lang="en-US"/>
        </a:p>
      </dgm:t>
    </dgm:pt>
    <dgm:pt modelId="{413AA989-4174-474F-B738-743F193C379F}" type="parTrans" cxnId="{E994918D-40DE-4F3E-8C6A-9721624F7E7F}">
      <dgm:prSet/>
      <dgm:spPr/>
      <dgm:t>
        <a:bodyPr/>
        <a:lstStyle/>
        <a:p>
          <a:endParaRPr lang="en-US"/>
        </a:p>
      </dgm:t>
    </dgm:pt>
    <dgm:pt modelId="{61A62129-CC03-4068-B13C-54DAB4521967}">
      <dgm:prSet phldrT="[Text]" custT="1"/>
      <dgm:spPr>
        <a:gradFill rotWithShape="0">
          <a:gsLst>
            <a:gs pos="0">
              <a:schemeClr val="accent5">
                <a:hueOff val="-8527662"/>
                <a:satOff val="-2895"/>
                <a:lumOff val="16912"/>
                <a:alphaOff val="0"/>
                <a:shade val="51000"/>
                <a:satMod val="130000"/>
              </a:schemeClr>
            </a:gs>
            <a:gs pos="80000">
              <a:schemeClr val="accent5">
                <a:hueOff val="-8527662"/>
                <a:satOff val="-2895"/>
                <a:lumOff val="16912"/>
                <a:alphaOff val="0"/>
                <a:shade val="93000"/>
                <a:satMod val="130000"/>
              </a:schemeClr>
            </a:gs>
            <a:gs pos="100000">
              <a:schemeClr val="accent5">
                <a:hueOff val="-8527662"/>
                <a:satOff val="-2895"/>
                <a:lumOff val="16912"/>
                <a:alphaOff val="0"/>
                <a:shade val="94000"/>
                <a:satMod val="135000"/>
              </a:schemeClr>
            </a:gs>
          </a:gsLst>
          <a:lin ang="16200000" scaled="0"/>
        </a:gradFill>
        <a:ln w="12700">
          <a:solidFill>
            <a:schemeClr val="tx2"/>
          </a:solidFill>
        </a:ln>
      </dgm:spPr>
      <dgm:t>
        <a:bodyPr/>
        <a:lstStyle/>
        <a:p>
          <a:r>
            <a:rPr lang="en-US" sz="1800">
              <a:latin typeface="Arial" panose="020B0604020202020204" pitchFamily="34" charset="0"/>
              <a:cs typeface="Arial" panose="020B0604020202020204" pitchFamily="34" charset="0"/>
            </a:rPr>
            <a:t>Outstanding issues, further improvements and new developments planned as Day-2 activities.</a:t>
          </a:r>
        </a:p>
      </dgm:t>
    </dgm:pt>
    <dgm:pt modelId="{D256FB5D-DD85-4017-9D48-290F02B54E59}" type="sibTrans" cxnId="{E994918D-40DE-4F3E-8C6A-9721624F7E7F}">
      <dgm:prSet/>
      <dgm:spPr/>
      <dgm:t>
        <a:bodyPr/>
        <a:lstStyle/>
        <a:p>
          <a:endParaRPr lang="en-US"/>
        </a:p>
      </dgm:t>
    </dgm:pt>
    <dgm:pt modelId="{E041E1AA-F828-46F8-9CC4-FD9A185805BA}" type="parTrans" cxnId="{4598F2C7-1BDC-4391-8F3B-05AC33D61B2E}">
      <dgm:prSet/>
      <dgm:spPr/>
      <dgm:t>
        <a:bodyPr/>
        <a:lstStyle/>
        <a:p>
          <a:endParaRPr lang="en-US"/>
        </a:p>
      </dgm:t>
    </dgm:pt>
    <dgm:pt modelId="{BDE8946D-4D76-403E-BF2A-83EA61E82D2D}">
      <dgm:prSet phldrT="[Text]" custT="1"/>
      <dgm:spPr>
        <a:gradFill rotWithShape="0">
          <a:gsLst>
            <a:gs pos="0">
              <a:schemeClr val="accent5">
                <a:hueOff val="-11370216"/>
                <a:satOff val="-3860"/>
                <a:lumOff val="22549"/>
                <a:alphaOff val="0"/>
                <a:shade val="51000"/>
                <a:satMod val="130000"/>
              </a:schemeClr>
            </a:gs>
            <a:gs pos="80000">
              <a:schemeClr val="accent5">
                <a:hueOff val="-11370216"/>
                <a:satOff val="-3860"/>
                <a:lumOff val="22549"/>
                <a:alphaOff val="0"/>
                <a:shade val="93000"/>
                <a:satMod val="130000"/>
              </a:schemeClr>
            </a:gs>
            <a:gs pos="100000">
              <a:schemeClr val="accent5">
                <a:hueOff val="-11370216"/>
                <a:satOff val="-3860"/>
                <a:lumOff val="22549"/>
                <a:alphaOff val="0"/>
                <a:shade val="94000"/>
                <a:satMod val="135000"/>
              </a:schemeClr>
            </a:gs>
          </a:gsLst>
          <a:lin ang="16200000" scaled="0"/>
        </a:gradFill>
        <a:ln w="12700">
          <a:solidFill>
            <a:schemeClr val="tx2"/>
          </a:solidFill>
        </a:ln>
      </dgm:spPr>
      <dgm:t>
        <a:bodyPr/>
        <a:lstStyle/>
        <a:p>
          <a:r>
            <a:rPr lang="en-US" sz="1800">
              <a:latin typeface="Arial" panose="020B0604020202020204" pitchFamily="34" charset="0"/>
              <a:cs typeface="Arial" panose="020B0604020202020204" pitchFamily="34" charset="0"/>
            </a:rPr>
            <a:t>More FCI L2 products will be available through the EUMETSAT Satellite Application Facilities (SAFs)</a:t>
          </a:r>
          <a:endParaRPr lang="en-US" sz="600">
            <a:latin typeface="Arial" panose="020B0604020202020204" pitchFamily="34" charset="0"/>
            <a:cs typeface="Arial" panose="020B0604020202020204" pitchFamily="34" charset="0"/>
          </a:endParaRPr>
        </a:p>
      </dgm:t>
    </dgm:pt>
    <dgm:pt modelId="{8B14D604-DE0B-4CA3-B583-CC2ECA6169C8}" type="sibTrans" cxnId="{4598F2C7-1BDC-4391-8F3B-05AC33D61B2E}">
      <dgm:prSet/>
      <dgm:spPr/>
      <dgm:t>
        <a:bodyPr/>
        <a:lstStyle/>
        <a:p>
          <a:endParaRPr lang="en-US"/>
        </a:p>
      </dgm:t>
    </dgm:pt>
    <dgm:pt modelId="{06CFE498-B280-4671-A087-165D4F6A9B78}" type="pres">
      <dgm:prSet presAssocID="{2654C877-A1DF-482B-B061-DE7D7BB0DD07}" presName="linear" presStyleCnt="0">
        <dgm:presLayoutVars>
          <dgm:dir/>
          <dgm:animLvl val="lvl"/>
          <dgm:resizeHandles val="exact"/>
        </dgm:presLayoutVars>
      </dgm:prSet>
      <dgm:spPr/>
    </dgm:pt>
    <dgm:pt modelId="{625D41A3-91C0-4B8B-BE05-B0A3CC55C54F}" type="pres">
      <dgm:prSet presAssocID="{18152CFB-D6AB-4AB8-A423-374701D84888}" presName="parentLin" presStyleCnt="0"/>
      <dgm:spPr/>
    </dgm:pt>
    <dgm:pt modelId="{8C991BBE-ACDD-4827-A860-39EBE1B3DAF4}" type="pres">
      <dgm:prSet presAssocID="{18152CFB-D6AB-4AB8-A423-374701D84888}" presName="parentLeftMargin" presStyleLbl="node1" presStyleIdx="0" presStyleCnt="5"/>
      <dgm:spPr/>
    </dgm:pt>
    <dgm:pt modelId="{A1CF3B85-9ED2-451C-8606-500A555D261A}" type="pres">
      <dgm:prSet presAssocID="{18152CFB-D6AB-4AB8-A423-374701D84888}" presName="parentText" presStyleLbl="node1" presStyleIdx="0" presStyleCnt="5" custScaleY="381098">
        <dgm:presLayoutVars>
          <dgm:chMax val="0"/>
          <dgm:bulletEnabled val="1"/>
        </dgm:presLayoutVars>
      </dgm:prSet>
      <dgm:spPr/>
    </dgm:pt>
    <dgm:pt modelId="{3CE241BF-635D-4052-85D5-8E5A35BB8DC1}" type="pres">
      <dgm:prSet presAssocID="{18152CFB-D6AB-4AB8-A423-374701D84888}" presName="negativeSpace" presStyleCnt="0"/>
      <dgm:spPr/>
    </dgm:pt>
    <dgm:pt modelId="{C7B6AE0E-FA8B-48B1-ADB1-7879CF7FF0CD}" type="pres">
      <dgm:prSet presAssocID="{18152CFB-D6AB-4AB8-A423-374701D84888}" presName="childText" presStyleLbl="conFgAcc1" presStyleIdx="0" presStyleCnt="5" custScaleX="81105">
        <dgm:presLayoutVars>
          <dgm:bulletEnabled val="1"/>
        </dgm:presLayoutVars>
      </dgm:prSet>
      <dgm:spPr>
        <a:solidFill>
          <a:schemeClr val="tx1">
            <a:lumMod val="85000"/>
            <a:alpha val="90000"/>
          </a:schemeClr>
        </a:solidFill>
        <a:ln w="9525" cap="flat" cmpd="sng" algn="ctr">
          <a:solidFill>
            <a:schemeClr val="accent5">
              <a:hueOff val="0"/>
              <a:satOff val="0"/>
              <a:lumOff val="0"/>
              <a:alphaOff val="0"/>
            </a:schemeClr>
          </a:solidFill>
          <a:prstDash val="solid"/>
        </a:ln>
      </dgm:spPr>
    </dgm:pt>
    <dgm:pt modelId="{8E3DB724-B729-4285-94DF-B65F83FBC9E6}" type="pres">
      <dgm:prSet presAssocID="{79F96147-D47D-4B48-999C-F365E03F0303}" presName="spaceBetweenRectangles" presStyleCnt="0"/>
      <dgm:spPr/>
    </dgm:pt>
    <dgm:pt modelId="{F870AE03-6E1A-4DD0-ACC8-F831309A5E82}" type="pres">
      <dgm:prSet presAssocID="{243EB66C-BDBC-4220-B8E0-6C32F8BC9944}" presName="parentLin" presStyleCnt="0"/>
      <dgm:spPr/>
    </dgm:pt>
    <dgm:pt modelId="{B8E0A59A-6BFA-4E0D-AEFA-22B58A758360}" type="pres">
      <dgm:prSet presAssocID="{243EB66C-BDBC-4220-B8E0-6C32F8BC9944}" presName="parentLeftMargin" presStyleLbl="node1" presStyleIdx="0" presStyleCnt="5"/>
      <dgm:spPr/>
    </dgm:pt>
    <dgm:pt modelId="{10308D0B-78EF-4A42-A53B-98C12A8E8A44}" type="pres">
      <dgm:prSet presAssocID="{243EB66C-BDBC-4220-B8E0-6C32F8BC9944}" presName="parentText" presStyleLbl="node1" presStyleIdx="1" presStyleCnt="5" custScaleY="381098">
        <dgm:presLayoutVars>
          <dgm:chMax val="0"/>
          <dgm:bulletEnabled val="1"/>
        </dgm:presLayoutVars>
      </dgm:prSet>
      <dgm:spPr/>
    </dgm:pt>
    <dgm:pt modelId="{B48AE46E-3985-4831-B084-57F248ABE0B3}" type="pres">
      <dgm:prSet presAssocID="{243EB66C-BDBC-4220-B8E0-6C32F8BC9944}" presName="negativeSpace" presStyleCnt="0"/>
      <dgm:spPr/>
    </dgm:pt>
    <dgm:pt modelId="{FD9CD7D3-7E1A-496E-B08E-7DC85400321C}" type="pres">
      <dgm:prSet presAssocID="{243EB66C-BDBC-4220-B8E0-6C32F8BC9944}" presName="childText" presStyleLbl="conFgAcc1" presStyleIdx="1" presStyleCnt="5" custScaleX="81105">
        <dgm:presLayoutVars>
          <dgm:bulletEnabled val="1"/>
        </dgm:presLayoutVars>
      </dgm:prSet>
      <dgm:spPr>
        <a:solidFill>
          <a:schemeClr val="tx1">
            <a:lumMod val="85000"/>
            <a:alpha val="90000"/>
          </a:schemeClr>
        </a:solidFill>
        <a:ln w="9525" cap="flat" cmpd="sng" algn="ctr">
          <a:solidFill>
            <a:schemeClr val="accent5">
              <a:hueOff val="-2842554"/>
              <a:satOff val="-965"/>
              <a:lumOff val="5637"/>
              <a:alphaOff val="0"/>
            </a:schemeClr>
          </a:solidFill>
          <a:prstDash val="solid"/>
        </a:ln>
      </dgm:spPr>
    </dgm:pt>
    <dgm:pt modelId="{B586C485-DB2E-48D0-96EE-9924C6B6C88B}" type="pres">
      <dgm:prSet presAssocID="{94266874-802D-49EC-9B81-B06EE31A74A8}" presName="spaceBetweenRectangles" presStyleCnt="0"/>
      <dgm:spPr/>
    </dgm:pt>
    <dgm:pt modelId="{BB2F8403-4DBE-43A0-92BC-B472941E2B9C}" type="pres">
      <dgm:prSet presAssocID="{756A8423-DB87-4B43-AA30-438443AB37D5}" presName="parentLin" presStyleCnt="0"/>
      <dgm:spPr/>
    </dgm:pt>
    <dgm:pt modelId="{48720B60-34B9-4258-B0A6-DE40B14872CA}" type="pres">
      <dgm:prSet presAssocID="{756A8423-DB87-4B43-AA30-438443AB37D5}" presName="parentLeftMargin" presStyleLbl="node1" presStyleIdx="1" presStyleCnt="5"/>
      <dgm:spPr/>
    </dgm:pt>
    <dgm:pt modelId="{FB9A6039-3424-4A38-BBC2-B4C5A61E5405}" type="pres">
      <dgm:prSet presAssocID="{756A8423-DB87-4B43-AA30-438443AB37D5}" presName="parentText" presStyleLbl="node1" presStyleIdx="2" presStyleCnt="5" custScaleY="381098" custLinFactNeighborX="2961" custLinFactNeighborY="6793">
        <dgm:presLayoutVars>
          <dgm:chMax val="0"/>
          <dgm:bulletEnabled val="1"/>
        </dgm:presLayoutVars>
      </dgm:prSet>
      <dgm:spPr/>
    </dgm:pt>
    <dgm:pt modelId="{6233BEAB-3FF9-4194-BF6E-7F4380420802}" type="pres">
      <dgm:prSet presAssocID="{756A8423-DB87-4B43-AA30-438443AB37D5}" presName="negativeSpace" presStyleCnt="0"/>
      <dgm:spPr/>
    </dgm:pt>
    <dgm:pt modelId="{DCA37784-00C2-4733-8B57-A7F9ED690E00}" type="pres">
      <dgm:prSet presAssocID="{756A8423-DB87-4B43-AA30-438443AB37D5}" presName="childText" presStyleLbl="conFgAcc1" presStyleIdx="2" presStyleCnt="5" custScaleX="81105">
        <dgm:presLayoutVars>
          <dgm:bulletEnabled val="1"/>
        </dgm:presLayoutVars>
      </dgm:prSet>
      <dgm:spPr>
        <a:solidFill>
          <a:schemeClr val="tx1">
            <a:lumMod val="85000"/>
            <a:alpha val="90000"/>
          </a:schemeClr>
        </a:solidFill>
        <a:ln w="9525" cap="flat" cmpd="sng" algn="ctr">
          <a:solidFill>
            <a:schemeClr val="accent5">
              <a:hueOff val="-5685108"/>
              <a:satOff val="-1930"/>
              <a:lumOff val="11274"/>
              <a:alphaOff val="0"/>
            </a:schemeClr>
          </a:solidFill>
          <a:prstDash val="solid"/>
        </a:ln>
      </dgm:spPr>
    </dgm:pt>
    <dgm:pt modelId="{6B69FE91-200A-414F-95AC-49AE8A7FEF2D}" type="pres">
      <dgm:prSet presAssocID="{1ECA2594-C219-4E32-8D61-87B286D28E47}" presName="spaceBetweenRectangles" presStyleCnt="0"/>
      <dgm:spPr/>
    </dgm:pt>
    <dgm:pt modelId="{38D61954-A961-490F-A7FE-7307D3BD6F02}" type="pres">
      <dgm:prSet presAssocID="{61A62129-CC03-4068-B13C-54DAB4521967}" presName="parentLin" presStyleCnt="0"/>
      <dgm:spPr/>
    </dgm:pt>
    <dgm:pt modelId="{BC5DA972-1796-4B05-A76F-4552F66333D5}" type="pres">
      <dgm:prSet presAssocID="{61A62129-CC03-4068-B13C-54DAB4521967}" presName="parentLeftMargin" presStyleLbl="node1" presStyleIdx="2" presStyleCnt="5"/>
      <dgm:spPr/>
    </dgm:pt>
    <dgm:pt modelId="{8B8B22EB-B776-4E81-AA84-E255F5ED0BC6}" type="pres">
      <dgm:prSet presAssocID="{61A62129-CC03-4068-B13C-54DAB4521967}" presName="parentText" presStyleLbl="node1" presStyleIdx="3" presStyleCnt="5" custScaleY="381098">
        <dgm:presLayoutVars>
          <dgm:chMax val="0"/>
          <dgm:bulletEnabled val="1"/>
        </dgm:presLayoutVars>
      </dgm:prSet>
      <dgm:spPr/>
    </dgm:pt>
    <dgm:pt modelId="{5F4B0F02-C83F-4957-9963-152F5798BC38}" type="pres">
      <dgm:prSet presAssocID="{61A62129-CC03-4068-B13C-54DAB4521967}" presName="negativeSpace" presStyleCnt="0"/>
      <dgm:spPr/>
    </dgm:pt>
    <dgm:pt modelId="{3819EF62-0980-47DB-8C1E-C2B7D0B47D03}" type="pres">
      <dgm:prSet presAssocID="{61A62129-CC03-4068-B13C-54DAB4521967}" presName="childText" presStyleLbl="conFgAcc1" presStyleIdx="3" presStyleCnt="5" custScaleX="81105">
        <dgm:presLayoutVars>
          <dgm:bulletEnabled val="1"/>
        </dgm:presLayoutVars>
      </dgm:prSet>
      <dgm:spPr>
        <a:solidFill>
          <a:schemeClr val="tx1">
            <a:lumMod val="85000"/>
            <a:alpha val="90000"/>
          </a:schemeClr>
        </a:solidFill>
        <a:ln w="9525" cap="flat" cmpd="sng" algn="ctr">
          <a:solidFill>
            <a:schemeClr val="accent5">
              <a:hueOff val="-8527662"/>
              <a:satOff val="-2895"/>
              <a:lumOff val="16912"/>
              <a:alphaOff val="0"/>
            </a:schemeClr>
          </a:solidFill>
          <a:prstDash val="solid"/>
        </a:ln>
      </dgm:spPr>
    </dgm:pt>
    <dgm:pt modelId="{BA3D62D7-2272-4525-8215-8E56EB85A8B6}" type="pres">
      <dgm:prSet presAssocID="{D256FB5D-DD85-4017-9D48-290F02B54E59}" presName="spaceBetweenRectangles" presStyleCnt="0"/>
      <dgm:spPr/>
    </dgm:pt>
    <dgm:pt modelId="{DC8F7C65-3805-4E0A-987D-003274D66461}" type="pres">
      <dgm:prSet presAssocID="{BDE8946D-4D76-403E-BF2A-83EA61E82D2D}" presName="parentLin" presStyleCnt="0"/>
      <dgm:spPr/>
    </dgm:pt>
    <dgm:pt modelId="{D1B8196B-1491-464B-89DB-74707A162F1F}" type="pres">
      <dgm:prSet presAssocID="{BDE8946D-4D76-403E-BF2A-83EA61E82D2D}" presName="parentLeftMargin" presStyleLbl="node1" presStyleIdx="3" presStyleCnt="5"/>
      <dgm:spPr/>
    </dgm:pt>
    <dgm:pt modelId="{4E507EFB-115B-467E-A54D-4FF906F8420F}" type="pres">
      <dgm:prSet presAssocID="{BDE8946D-4D76-403E-BF2A-83EA61E82D2D}" presName="parentText" presStyleLbl="node1" presStyleIdx="4" presStyleCnt="5" custScaleY="381098">
        <dgm:presLayoutVars>
          <dgm:chMax val="0"/>
          <dgm:bulletEnabled val="1"/>
        </dgm:presLayoutVars>
      </dgm:prSet>
      <dgm:spPr/>
    </dgm:pt>
    <dgm:pt modelId="{BAB553DD-4798-4669-98CA-9DB04A0F2855}" type="pres">
      <dgm:prSet presAssocID="{BDE8946D-4D76-403E-BF2A-83EA61E82D2D}" presName="negativeSpace" presStyleCnt="0"/>
      <dgm:spPr/>
    </dgm:pt>
    <dgm:pt modelId="{D98AC74B-DC78-45CF-B8BB-67D0EB15A561}" type="pres">
      <dgm:prSet presAssocID="{BDE8946D-4D76-403E-BF2A-83EA61E82D2D}" presName="childText" presStyleLbl="conFgAcc1" presStyleIdx="4" presStyleCnt="5" custScaleX="81105">
        <dgm:presLayoutVars>
          <dgm:bulletEnabled val="1"/>
        </dgm:presLayoutVars>
      </dgm:prSet>
      <dgm:spPr>
        <a:solidFill>
          <a:schemeClr val="tx1">
            <a:lumMod val="85000"/>
            <a:alpha val="90000"/>
          </a:schemeClr>
        </a:solidFill>
        <a:ln w="9525" cap="flat" cmpd="sng" algn="ctr">
          <a:solidFill>
            <a:schemeClr val="accent5">
              <a:hueOff val="-11370216"/>
              <a:satOff val="-3860"/>
              <a:lumOff val="22549"/>
              <a:alphaOff val="0"/>
            </a:schemeClr>
          </a:solidFill>
          <a:prstDash val="solid"/>
        </a:ln>
      </dgm:spPr>
    </dgm:pt>
  </dgm:ptLst>
  <dgm:cxnLst>
    <dgm:cxn modelId="{DCF4B230-60C3-4833-AFC4-71543DDEEA83}" type="presOf" srcId="{756A8423-DB87-4B43-AA30-438443AB37D5}" destId="{48720B60-34B9-4258-B0A6-DE40B14872CA}" srcOrd="0" destOrd="0" presId="urn:microsoft.com/office/officeart/2005/8/layout/list1"/>
    <dgm:cxn modelId="{5465453B-3EAD-4DD6-AA4C-B2AEF7679A7E}" type="presOf" srcId="{61A62129-CC03-4068-B13C-54DAB4521967}" destId="{8B8B22EB-B776-4E81-AA84-E255F5ED0BC6}" srcOrd="1" destOrd="0" presId="urn:microsoft.com/office/officeart/2005/8/layout/list1"/>
    <dgm:cxn modelId="{3CE2455C-528E-4721-9E4D-7711702515DD}" srcId="{2654C877-A1DF-482B-B061-DE7D7BB0DD07}" destId="{243EB66C-BDBC-4220-B8E0-6C32F8BC9944}" srcOrd="1" destOrd="0" parTransId="{93392F67-D353-44E6-A6E2-65D4019B88C4}" sibTransId="{94266874-802D-49EC-9B81-B06EE31A74A8}"/>
    <dgm:cxn modelId="{4AA7D062-25BE-46A7-8CAE-7CBE9BE4C673}" type="presOf" srcId="{18152CFB-D6AB-4AB8-A423-374701D84888}" destId="{A1CF3B85-9ED2-451C-8606-500A555D261A}" srcOrd="1" destOrd="0" presId="urn:microsoft.com/office/officeart/2005/8/layout/list1"/>
    <dgm:cxn modelId="{C0F86B45-680B-48CB-A84C-EE3512B64F0E}" srcId="{2654C877-A1DF-482B-B061-DE7D7BB0DD07}" destId="{18152CFB-D6AB-4AB8-A423-374701D84888}" srcOrd="0" destOrd="0" parTransId="{94B1DF0B-2890-4F8E-BFC2-E96DA6E9E436}" sibTransId="{79F96147-D47D-4B48-999C-F365E03F0303}"/>
    <dgm:cxn modelId="{CFFFBD5A-B841-4E4F-B95B-0A3719B0A15A}" type="presOf" srcId="{61A62129-CC03-4068-B13C-54DAB4521967}" destId="{BC5DA972-1796-4B05-A76F-4552F66333D5}" srcOrd="0" destOrd="0" presId="urn:microsoft.com/office/officeart/2005/8/layout/list1"/>
    <dgm:cxn modelId="{59459C7B-6CFF-45AD-9F9D-6F2D1709644C}" type="presOf" srcId="{2654C877-A1DF-482B-B061-DE7D7BB0DD07}" destId="{06CFE498-B280-4671-A087-165D4F6A9B78}" srcOrd="0" destOrd="0" presId="urn:microsoft.com/office/officeart/2005/8/layout/list1"/>
    <dgm:cxn modelId="{09CF0A7D-D12C-4EF8-A1EF-4E47DBDCCF8B}" srcId="{2654C877-A1DF-482B-B061-DE7D7BB0DD07}" destId="{756A8423-DB87-4B43-AA30-438443AB37D5}" srcOrd="2" destOrd="0" parTransId="{44414A63-F1CC-4925-98E6-D32D6DD477C2}" sibTransId="{1ECA2594-C219-4E32-8D61-87B286D28E47}"/>
    <dgm:cxn modelId="{7ABB498D-20B0-4140-9685-1CFF62209E41}" type="presOf" srcId="{243EB66C-BDBC-4220-B8E0-6C32F8BC9944}" destId="{10308D0B-78EF-4A42-A53B-98C12A8E8A44}" srcOrd="1" destOrd="0" presId="urn:microsoft.com/office/officeart/2005/8/layout/list1"/>
    <dgm:cxn modelId="{E994918D-40DE-4F3E-8C6A-9721624F7E7F}" srcId="{2654C877-A1DF-482B-B061-DE7D7BB0DD07}" destId="{61A62129-CC03-4068-B13C-54DAB4521967}" srcOrd="3" destOrd="0" parTransId="{413AA989-4174-474F-B738-743F193C379F}" sibTransId="{D256FB5D-DD85-4017-9D48-290F02B54E59}"/>
    <dgm:cxn modelId="{92434E9C-1B93-4E5F-A52F-A9C27FFEEB57}" type="presOf" srcId="{BDE8946D-4D76-403E-BF2A-83EA61E82D2D}" destId="{D1B8196B-1491-464B-89DB-74707A162F1F}" srcOrd="0" destOrd="0" presId="urn:microsoft.com/office/officeart/2005/8/layout/list1"/>
    <dgm:cxn modelId="{D917B0A5-1B44-4232-8F65-330351DC9117}" type="presOf" srcId="{BDE8946D-4D76-403E-BF2A-83EA61E82D2D}" destId="{4E507EFB-115B-467E-A54D-4FF906F8420F}" srcOrd="1" destOrd="0" presId="urn:microsoft.com/office/officeart/2005/8/layout/list1"/>
    <dgm:cxn modelId="{91AAF6A5-66BC-4964-9FE7-D8AEF2E770C2}" type="presOf" srcId="{243EB66C-BDBC-4220-B8E0-6C32F8BC9944}" destId="{B8E0A59A-6BFA-4E0D-AEFA-22B58A758360}" srcOrd="0" destOrd="0" presId="urn:microsoft.com/office/officeart/2005/8/layout/list1"/>
    <dgm:cxn modelId="{77F5E7B2-72AC-4331-A4CF-B20714CD8A78}" type="presOf" srcId="{18152CFB-D6AB-4AB8-A423-374701D84888}" destId="{8C991BBE-ACDD-4827-A860-39EBE1B3DAF4}" srcOrd="0" destOrd="0" presId="urn:microsoft.com/office/officeart/2005/8/layout/list1"/>
    <dgm:cxn modelId="{4598F2C7-1BDC-4391-8F3B-05AC33D61B2E}" srcId="{2654C877-A1DF-482B-B061-DE7D7BB0DD07}" destId="{BDE8946D-4D76-403E-BF2A-83EA61E82D2D}" srcOrd="4" destOrd="0" parTransId="{E041E1AA-F828-46F8-9CC4-FD9A185805BA}" sibTransId="{8B14D604-DE0B-4CA3-B583-CC2ECA6169C8}"/>
    <dgm:cxn modelId="{56277BCE-525F-45BC-9846-BD78448EA204}" type="presOf" srcId="{756A8423-DB87-4B43-AA30-438443AB37D5}" destId="{FB9A6039-3424-4A38-BBC2-B4C5A61E5405}" srcOrd="1" destOrd="0" presId="urn:microsoft.com/office/officeart/2005/8/layout/list1"/>
    <dgm:cxn modelId="{31234C31-8130-4922-A96A-917286DDFA16}" type="presParOf" srcId="{06CFE498-B280-4671-A087-165D4F6A9B78}" destId="{625D41A3-91C0-4B8B-BE05-B0A3CC55C54F}" srcOrd="0" destOrd="0" presId="urn:microsoft.com/office/officeart/2005/8/layout/list1"/>
    <dgm:cxn modelId="{1E6941EA-3C47-4B3F-AAE3-68A73C0B4E30}" type="presParOf" srcId="{625D41A3-91C0-4B8B-BE05-B0A3CC55C54F}" destId="{8C991BBE-ACDD-4827-A860-39EBE1B3DAF4}" srcOrd="0" destOrd="0" presId="urn:microsoft.com/office/officeart/2005/8/layout/list1"/>
    <dgm:cxn modelId="{7ADB700A-826D-477B-A4D8-CC4082E8AB86}" type="presParOf" srcId="{625D41A3-91C0-4B8B-BE05-B0A3CC55C54F}" destId="{A1CF3B85-9ED2-451C-8606-500A555D261A}" srcOrd="1" destOrd="0" presId="urn:microsoft.com/office/officeart/2005/8/layout/list1"/>
    <dgm:cxn modelId="{F93B092B-445F-42F4-9CB4-4CE6B159694E}" type="presParOf" srcId="{06CFE498-B280-4671-A087-165D4F6A9B78}" destId="{3CE241BF-635D-4052-85D5-8E5A35BB8DC1}" srcOrd="1" destOrd="0" presId="urn:microsoft.com/office/officeart/2005/8/layout/list1"/>
    <dgm:cxn modelId="{50230C0F-9E7A-47D9-9421-7D153428A7FD}" type="presParOf" srcId="{06CFE498-B280-4671-A087-165D4F6A9B78}" destId="{C7B6AE0E-FA8B-48B1-ADB1-7879CF7FF0CD}" srcOrd="2" destOrd="0" presId="urn:microsoft.com/office/officeart/2005/8/layout/list1"/>
    <dgm:cxn modelId="{752B1E52-0735-484F-9244-C43551AE661F}" type="presParOf" srcId="{06CFE498-B280-4671-A087-165D4F6A9B78}" destId="{8E3DB724-B729-4285-94DF-B65F83FBC9E6}" srcOrd="3" destOrd="0" presId="urn:microsoft.com/office/officeart/2005/8/layout/list1"/>
    <dgm:cxn modelId="{1E6C21B0-360F-4318-930D-2B1E4F1F0ACD}" type="presParOf" srcId="{06CFE498-B280-4671-A087-165D4F6A9B78}" destId="{F870AE03-6E1A-4DD0-ACC8-F831309A5E82}" srcOrd="4" destOrd="0" presId="urn:microsoft.com/office/officeart/2005/8/layout/list1"/>
    <dgm:cxn modelId="{EC02F7F4-0EA9-4D43-9C68-D27CE47CEBD8}" type="presParOf" srcId="{F870AE03-6E1A-4DD0-ACC8-F831309A5E82}" destId="{B8E0A59A-6BFA-4E0D-AEFA-22B58A758360}" srcOrd="0" destOrd="0" presId="urn:microsoft.com/office/officeart/2005/8/layout/list1"/>
    <dgm:cxn modelId="{224534AE-C889-4FE0-9D3D-249A71E6ADCD}" type="presParOf" srcId="{F870AE03-6E1A-4DD0-ACC8-F831309A5E82}" destId="{10308D0B-78EF-4A42-A53B-98C12A8E8A44}" srcOrd="1" destOrd="0" presId="urn:microsoft.com/office/officeart/2005/8/layout/list1"/>
    <dgm:cxn modelId="{F0E3728D-EFFF-4C6F-8E33-6E22A0893811}" type="presParOf" srcId="{06CFE498-B280-4671-A087-165D4F6A9B78}" destId="{B48AE46E-3985-4831-B084-57F248ABE0B3}" srcOrd="5" destOrd="0" presId="urn:microsoft.com/office/officeart/2005/8/layout/list1"/>
    <dgm:cxn modelId="{EF3F5E7D-E9FB-4630-9812-0A2E700EB5F7}" type="presParOf" srcId="{06CFE498-B280-4671-A087-165D4F6A9B78}" destId="{FD9CD7D3-7E1A-496E-B08E-7DC85400321C}" srcOrd="6" destOrd="0" presId="urn:microsoft.com/office/officeart/2005/8/layout/list1"/>
    <dgm:cxn modelId="{6BEE67A6-0313-4223-8C4B-2658ABB3B4C2}" type="presParOf" srcId="{06CFE498-B280-4671-A087-165D4F6A9B78}" destId="{B586C485-DB2E-48D0-96EE-9924C6B6C88B}" srcOrd="7" destOrd="0" presId="urn:microsoft.com/office/officeart/2005/8/layout/list1"/>
    <dgm:cxn modelId="{8961A512-B4A0-446F-9793-33ED2F7D86CD}" type="presParOf" srcId="{06CFE498-B280-4671-A087-165D4F6A9B78}" destId="{BB2F8403-4DBE-43A0-92BC-B472941E2B9C}" srcOrd="8" destOrd="0" presId="urn:microsoft.com/office/officeart/2005/8/layout/list1"/>
    <dgm:cxn modelId="{6E53079B-8051-4DB6-9786-31D26B819001}" type="presParOf" srcId="{BB2F8403-4DBE-43A0-92BC-B472941E2B9C}" destId="{48720B60-34B9-4258-B0A6-DE40B14872CA}" srcOrd="0" destOrd="0" presId="urn:microsoft.com/office/officeart/2005/8/layout/list1"/>
    <dgm:cxn modelId="{4B850BCF-0655-4AD3-BC2D-8D52E684DEF6}" type="presParOf" srcId="{BB2F8403-4DBE-43A0-92BC-B472941E2B9C}" destId="{FB9A6039-3424-4A38-BBC2-B4C5A61E5405}" srcOrd="1" destOrd="0" presId="urn:microsoft.com/office/officeart/2005/8/layout/list1"/>
    <dgm:cxn modelId="{B497D510-8A53-4684-8003-0875D24C480B}" type="presParOf" srcId="{06CFE498-B280-4671-A087-165D4F6A9B78}" destId="{6233BEAB-3FF9-4194-BF6E-7F4380420802}" srcOrd="9" destOrd="0" presId="urn:microsoft.com/office/officeart/2005/8/layout/list1"/>
    <dgm:cxn modelId="{453A42D2-05D0-4FB8-B0C2-4F79343C48F1}" type="presParOf" srcId="{06CFE498-B280-4671-A087-165D4F6A9B78}" destId="{DCA37784-00C2-4733-8B57-A7F9ED690E00}" srcOrd="10" destOrd="0" presId="urn:microsoft.com/office/officeart/2005/8/layout/list1"/>
    <dgm:cxn modelId="{5D58B23B-87B8-4250-B21F-1D56D96B11CA}" type="presParOf" srcId="{06CFE498-B280-4671-A087-165D4F6A9B78}" destId="{6B69FE91-200A-414F-95AC-49AE8A7FEF2D}" srcOrd="11" destOrd="0" presId="urn:microsoft.com/office/officeart/2005/8/layout/list1"/>
    <dgm:cxn modelId="{EE366EAC-E24F-4298-A20A-E338A2590C84}" type="presParOf" srcId="{06CFE498-B280-4671-A087-165D4F6A9B78}" destId="{38D61954-A961-490F-A7FE-7307D3BD6F02}" srcOrd="12" destOrd="0" presId="urn:microsoft.com/office/officeart/2005/8/layout/list1"/>
    <dgm:cxn modelId="{77D3CCEA-EA18-475F-A473-EFA55203DFA0}" type="presParOf" srcId="{38D61954-A961-490F-A7FE-7307D3BD6F02}" destId="{BC5DA972-1796-4B05-A76F-4552F66333D5}" srcOrd="0" destOrd="0" presId="urn:microsoft.com/office/officeart/2005/8/layout/list1"/>
    <dgm:cxn modelId="{04790095-4770-40C1-96F5-00F9EFBFEB94}" type="presParOf" srcId="{38D61954-A961-490F-A7FE-7307D3BD6F02}" destId="{8B8B22EB-B776-4E81-AA84-E255F5ED0BC6}" srcOrd="1" destOrd="0" presId="urn:microsoft.com/office/officeart/2005/8/layout/list1"/>
    <dgm:cxn modelId="{63CD560B-76CF-41EB-835A-0AAE4E183643}" type="presParOf" srcId="{06CFE498-B280-4671-A087-165D4F6A9B78}" destId="{5F4B0F02-C83F-4957-9963-152F5798BC38}" srcOrd="13" destOrd="0" presId="urn:microsoft.com/office/officeart/2005/8/layout/list1"/>
    <dgm:cxn modelId="{576FAD30-D17A-4246-80DA-40E02787880D}" type="presParOf" srcId="{06CFE498-B280-4671-A087-165D4F6A9B78}" destId="{3819EF62-0980-47DB-8C1E-C2B7D0B47D03}" srcOrd="14" destOrd="0" presId="urn:microsoft.com/office/officeart/2005/8/layout/list1"/>
    <dgm:cxn modelId="{35D77875-AF4A-4C31-AE25-5F6DD6836133}" type="presParOf" srcId="{06CFE498-B280-4671-A087-165D4F6A9B78}" destId="{BA3D62D7-2272-4525-8215-8E56EB85A8B6}" srcOrd="15" destOrd="0" presId="urn:microsoft.com/office/officeart/2005/8/layout/list1"/>
    <dgm:cxn modelId="{D05D43F5-E1FD-4E6C-9537-C9C450C6CA69}" type="presParOf" srcId="{06CFE498-B280-4671-A087-165D4F6A9B78}" destId="{DC8F7C65-3805-4E0A-987D-003274D66461}" srcOrd="16" destOrd="0" presId="urn:microsoft.com/office/officeart/2005/8/layout/list1"/>
    <dgm:cxn modelId="{DE408297-A635-4534-B002-39E2CA6A7E4A}" type="presParOf" srcId="{DC8F7C65-3805-4E0A-987D-003274D66461}" destId="{D1B8196B-1491-464B-89DB-74707A162F1F}" srcOrd="0" destOrd="0" presId="urn:microsoft.com/office/officeart/2005/8/layout/list1"/>
    <dgm:cxn modelId="{02BEA8E4-DFE8-419D-9FD9-31C9D6253517}" type="presParOf" srcId="{DC8F7C65-3805-4E0A-987D-003274D66461}" destId="{4E507EFB-115B-467E-A54D-4FF906F8420F}" srcOrd="1" destOrd="0" presId="urn:microsoft.com/office/officeart/2005/8/layout/list1"/>
    <dgm:cxn modelId="{25CC5C31-9EE6-4784-B810-D464A747E7B4}" type="presParOf" srcId="{06CFE498-B280-4671-A087-165D4F6A9B78}" destId="{BAB553DD-4798-4669-98CA-9DB04A0F2855}" srcOrd="17" destOrd="0" presId="urn:microsoft.com/office/officeart/2005/8/layout/list1"/>
    <dgm:cxn modelId="{19F4EE17-1B4D-40C0-95A4-B4EE8E7DA0EE}" type="presParOf" srcId="{06CFE498-B280-4671-A087-165D4F6A9B78}" destId="{D98AC74B-DC78-45CF-B8BB-67D0EB15A56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CA19FF5E-D497-421D-96E5-A5600DC2D08C}"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96397794-87C8-4C2B-823F-F32E1A164DEC}" type="parTrans" cxnId="{D5F98B30-C335-42DC-B306-26F0BF3D9EA6}">
      <dgm:prSet/>
      <dgm:spPr/>
      <dgm:t>
        <a:bodyPr/>
        <a:lstStyle/>
        <a:p>
          <a:endParaRPr lang="en-US"/>
        </a:p>
      </dgm:t>
    </dgm:pt>
    <dgm:pt modelId="{97A7CE40-BC89-4EBD-89E2-C95ECA3BCE60}">
      <dgm:prSet phldrT="[Text]"/>
      <dgm:spPr>
        <a:blipFill rotWithShape="0">
          <a:blip xmlns:r="http://schemas.openxmlformats.org/officeDocument/2006/relationships" r:embed="rId1"/>
          <a:stretch>
            <a:fillRect l="-1000" r="-1000"/>
          </a:stretch>
        </a:blipFill>
        <a:ln w="12700">
          <a:solidFill>
            <a:schemeClr val="tx2"/>
          </a:solidFill>
        </a:ln>
      </dgm:spPr>
      <dgm:t>
        <a:bodyPr/>
        <a:lstStyle/>
        <a:p>
          <a:endParaRPr lang="en-US"/>
        </a:p>
      </dgm:t>
    </dgm:pt>
    <dgm:pt modelId="{AEAA22FF-EAED-42F9-975A-7E9C6E8BED6A}" type="sibTrans" cxnId="{D5F98B30-C335-42DC-B306-26F0BF3D9EA6}">
      <dgm:prSet/>
      <dgm:spPr>
        <a:gradFill flip="none" rotWithShape="0">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2700000" scaled="1"/>
        </a:gradFill>
        <a:ln>
          <a:solidFill>
            <a:schemeClr val="tx2"/>
          </a:solidFill>
        </a:ln>
      </dgm:spPr>
      <dgm:t>
        <a:bodyPr/>
        <a:lstStyle/>
        <a:p>
          <a:endParaRPr lang="en-US"/>
        </a:p>
      </dgm:t>
    </dgm:pt>
    <dgm:pt modelId="{980B87FC-ED6E-4FE4-8350-89FA85A4AB8F}" type="parTrans" cxnId="{286B7FF1-0EA6-45D9-B80E-B08D8466CB95}">
      <dgm:prSet/>
      <dgm:spPr/>
      <dgm:t>
        <a:bodyPr/>
        <a:lstStyle/>
        <a:p>
          <a:endParaRPr lang="en-US"/>
        </a:p>
      </dgm:t>
    </dgm:pt>
    <dgm:pt modelId="{508EA7FE-581D-42F1-A85D-C372FA28F3D7}">
      <dgm:prSet phldrT="[Text]"/>
      <dgm:spPr>
        <a:blipFill rotWithShape="0">
          <a:blip xmlns:r="http://schemas.openxmlformats.org/officeDocument/2006/relationships" r:embed="rId2"/>
          <a:stretch>
            <a:fillRect t="-1000" b="-1000"/>
          </a:stretch>
        </a:blipFill>
        <a:ln w="12700">
          <a:solidFill>
            <a:schemeClr val="tx2"/>
          </a:solidFill>
        </a:ln>
      </dgm:spPr>
      <dgm:t>
        <a:bodyPr/>
        <a:lstStyle/>
        <a:p>
          <a:endParaRPr lang="en-US"/>
        </a:p>
      </dgm:t>
    </dgm:pt>
    <dgm:pt modelId="{8991BEE2-E759-4FB4-AB99-DE1DC0916F76}" type="sibTrans" cxnId="{286B7FF1-0EA6-45D9-B80E-B08D8466CB95}">
      <dgm:prSet/>
      <dgm:spPr>
        <a:gradFill flip="none" rotWithShape="0">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2700000" scaled="1"/>
        </a:gradFill>
        <a:ln>
          <a:solidFill>
            <a:schemeClr val="tx2"/>
          </a:solidFill>
        </a:ln>
      </dgm:spPr>
      <dgm:t>
        <a:bodyPr/>
        <a:lstStyle/>
        <a:p>
          <a:endParaRPr lang="en-US"/>
        </a:p>
      </dgm:t>
    </dgm:pt>
    <dgm:pt modelId="{597E91ED-4C77-4DEB-AF37-F1EA03A39F13}" type="parTrans" cxnId="{C6325565-270B-4F1C-BC00-9527CCD9F7D1}">
      <dgm:prSet/>
      <dgm:spPr/>
      <dgm:t>
        <a:bodyPr/>
        <a:lstStyle/>
        <a:p>
          <a:endParaRPr lang="en-US"/>
        </a:p>
      </dgm:t>
    </dgm:pt>
    <dgm:pt modelId="{4C11FC2E-878C-4EEA-B5BC-E433F148274C}">
      <dgm:prSet phldrT="[Text]"/>
      <dgm:spPr>
        <a:blipFill rotWithShape="0">
          <a:blip xmlns:r="http://schemas.openxmlformats.org/officeDocument/2006/relationships" r:embed="rId3"/>
          <a:stretch>
            <a:fillRect t="-1000" b="-1000"/>
          </a:stretch>
        </a:blipFill>
        <a:ln w="12700">
          <a:solidFill>
            <a:schemeClr val="tx2"/>
          </a:solidFill>
        </a:ln>
      </dgm:spPr>
      <dgm:t>
        <a:bodyPr/>
        <a:lstStyle/>
        <a:p>
          <a:r>
            <a:rPr lang="en-US"/>
            <a:t> </a:t>
          </a:r>
        </a:p>
      </dgm:t>
    </dgm:pt>
    <dgm:pt modelId="{372DF690-C548-4820-AE19-3553015CE8A3}" type="sibTrans" cxnId="{C6325565-270B-4F1C-BC00-9527CCD9F7D1}">
      <dgm:prSet/>
      <dgm:spPr>
        <a:gradFill flip="none" rotWithShape="0">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2700000" scaled="1"/>
        </a:gradFill>
        <a:ln>
          <a:solidFill>
            <a:schemeClr val="tx2"/>
          </a:solidFill>
        </a:ln>
      </dgm:spPr>
      <dgm:t>
        <a:bodyPr/>
        <a:lstStyle/>
        <a:p>
          <a:endParaRPr lang="en-US"/>
        </a:p>
      </dgm:t>
    </dgm:pt>
    <dgm:pt modelId="{7F47325A-F6EA-40AA-A15D-03592743759D}" type="parTrans" cxnId="{8BE1CC1E-0C67-4639-8FAD-53FCE75E470A}">
      <dgm:prSet/>
      <dgm:spPr/>
      <dgm:t>
        <a:bodyPr/>
        <a:lstStyle/>
        <a:p>
          <a:endParaRPr lang="en-US"/>
        </a:p>
      </dgm:t>
    </dgm:pt>
    <dgm:pt modelId="{BDE46EBF-6DEB-4380-B0D6-B2EF9E974764}">
      <dgm:prSet phldrT="[Text]"/>
      <dgm:spPr>
        <a:blipFill rotWithShape="0">
          <a:blip xmlns:r="http://schemas.openxmlformats.org/officeDocument/2006/relationships" r:embed="rId4"/>
          <a:stretch>
            <a:fillRect/>
          </a:stretch>
        </a:blipFill>
        <a:ln w="12700">
          <a:solidFill>
            <a:schemeClr val="tx2"/>
          </a:solidFill>
        </a:ln>
      </dgm:spPr>
      <dgm:t>
        <a:bodyPr/>
        <a:lstStyle/>
        <a:p>
          <a:endParaRPr lang="en-US"/>
        </a:p>
        <a:p>
          <a:endParaRPr lang="en-US"/>
        </a:p>
      </dgm:t>
    </dgm:pt>
    <dgm:pt modelId="{CFD82CC6-4529-45F8-A731-0DC3DE0B6C55}" type="sibTrans" cxnId="{8BE1CC1E-0C67-4639-8FAD-53FCE75E470A}">
      <dgm:prSet/>
      <dgm:spPr>
        <a:noFill/>
        <a:ln>
          <a:noFill/>
        </a:ln>
      </dgm:spPr>
      <dgm:t>
        <a:bodyPr/>
        <a:lstStyle/>
        <a:p>
          <a:endParaRPr lang="en-US"/>
        </a:p>
      </dgm:t>
    </dgm:pt>
    <dgm:pt modelId="{8489BB07-9CA3-4DEA-AE83-9D2F933B030B}" type="pres">
      <dgm:prSet presAssocID="{CA19FF5E-D497-421D-96E5-A5600DC2D08C}" presName="cycle" presStyleCnt="0">
        <dgm:presLayoutVars>
          <dgm:dir/>
          <dgm:resizeHandles val="exact"/>
        </dgm:presLayoutVars>
      </dgm:prSet>
      <dgm:spPr/>
    </dgm:pt>
    <dgm:pt modelId="{5F6AE582-FB64-487E-BFEF-2417FD5B7D55}" type="pres">
      <dgm:prSet presAssocID="{97A7CE40-BC89-4EBD-89E2-C95ECA3BCE60}" presName="node" presStyleLbl="node1" presStyleIdx="0" presStyleCnt="4">
        <dgm:presLayoutVars>
          <dgm:bulletEnabled val="1"/>
        </dgm:presLayoutVars>
      </dgm:prSet>
      <dgm:spPr/>
    </dgm:pt>
    <dgm:pt modelId="{8DDF1BEA-5DBB-4B57-8296-6AE6C546B1A9}" type="pres">
      <dgm:prSet presAssocID="{AEAA22FF-EAED-42F9-975A-7E9C6E8BED6A}" presName="sibTrans" presStyleLbl="sibTrans2D1" presStyleIdx="0" presStyleCnt="4"/>
      <dgm:spPr/>
    </dgm:pt>
    <dgm:pt modelId="{656F2EB2-66A5-4782-905D-9FB936CEBCCC}" type="pres">
      <dgm:prSet presAssocID="{AEAA22FF-EAED-42F9-975A-7E9C6E8BED6A}" presName="connectorText" presStyleLbl="sibTrans2D1" presStyleIdx="0" presStyleCnt="4"/>
      <dgm:spPr/>
    </dgm:pt>
    <dgm:pt modelId="{D6FE272E-00D5-4137-A0BF-E6B8685E7DF2}" type="pres">
      <dgm:prSet presAssocID="{508EA7FE-581D-42F1-A85D-C372FA28F3D7}" presName="node" presStyleLbl="node1" presStyleIdx="1" presStyleCnt="4">
        <dgm:presLayoutVars>
          <dgm:bulletEnabled val="1"/>
        </dgm:presLayoutVars>
      </dgm:prSet>
      <dgm:spPr/>
    </dgm:pt>
    <dgm:pt modelId="{0A71836C-79E3-4F41-B311-9DEBB5B1A314}" type="pres">
      <dgm:prSet presAssocID="{8991BEE2-E759-4FB4-AB99-DE1DC0916F76}" presName="sibTrans" presStyleLbl="sibTrans2D1" presStyleIdx="1" presStyleCnt="4"/>
      <dgm:spPr/>
    </dgm:pt>
    <dgm:pt modelId="{104C45A5-A9A3-4AC8-A207-532EC68D974F}" type="pres">
      <dgm:prSet presAssocID="{8991BEE2-E759-4FB4-AB99-DE1DC0916F76}" presName="connectorText" presStyleLbl="sibTrans2D1" presStyleIdx="1" presStyleCnt="4"/>
      <dgm:spPr/>
    </dgm:pt>
    <dgm:pt modelId="{1B8D4C20-CC62-49CB-8521-5063B73B081B}" type="pres">
      <dgm:prSet presAssocID="{4C11FC2E-878C-4EEA-B5BC-E433F148274C}" presName="node" presStyleLbl="node1" presStyleIdx="2" presStyleCnt="4">
        <dgm:presLayoutVars>
          <dgm:bulletEnabled val="1"/>
        </dgm:presLayoutVars>
      </dgm:prSet>
      <dgm:spPr/>
    </dgm:pt>
    <dgm:pt modelId="{B14D91C8-AA46-475B-878E-A738A155C0FE}" type="pres">
      <dgm:prSet presAssocID="{372DF690-C548-4820-AE19-3553015CE8A3}" presName="sibTrans" presStyleLbl="sibTrans2D1" presStyleIdx="2" presStyleCnt="4"/>
      <dgm:spPr/>
    </dgm:pt>
    <dgm:pt modelId="{ECD67425-1A71-43FF-AD74-7127F27BE17A}" type="pres">
      <dgm:prSet presAssocID="{372DF690-C548-4820-AE19-3553015CE8A3}" presName="connectorText" presStyleLbl="sibTrans2D1" presStyleIdx="2" presStyleCnt="4"/>
      <dgm:spPr/>
    </dgm:pt>
    <dgm:pt modelId="{C28EFCD5-E71A-4F8C-A184-8A95FC11181A}" type="pres">
      <dgm:prSet presAssocID="{BDE46EBF-6DEB-4380-B0D6-B2EF9E974764}" presName="node" presStyleLbl="node1" presStyleIdx="3" presStyleCnt="4">
        <dgm:presLayoutVars>
          <dgm:bulletEnabled val="1"/>
        </dgm:presLayoutVars>
      </dgm:prSet>
      <dgm:spPr/>
    </dgm:pt>
    <dgm:pt modelId="{2568D042-9F25-4D11-927E-A5BD1A1B7053}" type="pres">
      <dgm:prSet presAssocID="{CFD82CC6-4529-45F8-A731-0DC3DE0B6C55}" presName="sibTrans" presStyleLbl="sibTrans2D1" presStyleIdx="3" presStyleCnt="4" custLinFactNeighborX="-82426" custLinFactNeighborY="-69972"/>
      <dgm:spPr/>
    </dgm:pt>
    <dgm:pt modelId="{8A7981A9-A348-4AC2-B608-B891AFD66AE4}" type="pres">
      <dgm:prSet presAssocID="{CFD82CC6-4529-45F8-A731-0DC3DE0B6C55}" presName="connectorText" presStyleLbl="sibTrans2D1" presStyleIdx="3" presStyleCnt="4"/>
      <dgm:spPr/>
    </dgm:pt>
  </dgm:ptLst>
  <dgm:cxnLst>
    <dgm:cxn modelId="{4BC3F103-BCFB-4E75-AE9B-486D5F7BD1D0}" type="presOf" srcId="{8991BEE2-E759-4FB4-AB99-DE1DC0916F76}" destId="{104C45A5-A9A3-4AC8-A207-532EC68D974F}" srcOrd="1" destOrd="0" presId="urn:microsoft.com/office/officeart/2005/8/layout/cycle2"/>
    <dgm:cxn modelId="{D3372307-B74D-476A-82BC-4DC44FC72392}" type="presOf" srcId="{4C11FC2E-878C-4EEA-B5BC-E433F148274C}" destId="{1B8D4C20-CC62-49CB-8521-5063B73B081B}" srcOrd="0" destOrd="0" presId="urn:microsoft.com/office/officeart/2005/8/layout/cycle2"/>
    <dgm:cxn modelId="{8BE1CC1E-0C67-4639-8FAD-53FCE75E470A}" srcId="{CA19FF5E-D497-421D-96E5-A5600DC2D08C}" destId="{BDE46EBF-6DEB-4380-B0D6-B2EF9E974764}" srcOrd="3" destOrd="0" parTransId="{7F47325A-F6EA-40AA-A15D-03592743759D}" sibTransId="{CFD82CC6-4529-45F8-A731-0DC3DE0B6C55}"/>
    <dgm:cxn modelId="{30663126-2A10-4C84-86EB-9E4EE8A28A46}" type="presOf" srcId="{CFD82CC6-4529-45F8-A731-0DC3DE0B6C55}" destId="{2568D042-9F25-4D11-927E-A5BD1A1B7053}" srcOrd="0" destOrd="0" presId="urn:microsoft.com/office/officeart/2005/8/layout/cycle2"/>
    <dgm:cxn modelId="{20BAE42B-D400-4D9B-9643-D80B6D5DAD47}" type="presOf" srcId="{8991BEE2-E759-4FB4-AB99-DE1DC0916F76}" destId="{0A71836C-79E3-4F41-B311-9DEBB5B1A314}" srcOrd="0" destOrd="0" presId="urn:microsoft.com/office/officeart/2005/8/layout/cycle2"/>
    <dgm:cxn modelId="{D5F98B30-C335-42DC-B306-26F0BF3D9EA6}" srcId="{CA19FF5E-D497-421D-96E5-A5600DC2D08C}" destId="{97A7CE40-BC89-4EBD-89E2-C95ECA3BCE60}" srcOrd="0" destOrd="0" parTransId="{96397794-87C8-4C2B-823F-F32E1A164DEC}" sibTransId="{AEAA22FF-EAED-42F9-975A-7E9C6E8BED6A}"/>
    <dgm:cxn modelId="{C6325565-270B-4F1C-BC00-9527CCD9F7D1}" srcId="{CA19FF5E-D497-421D-96E5-A5600DC2D08C}" destId="{4C11FC2E-878C-4EEA-B5BC-E433F148274C}" srcOrd="2" destOrd="0" parTransId="{597E91ED-4C77-4DEB-AF37-F1EA03A39F13}" sibTransId="{372DF690-C548-4820-AE19-3553015CE8A3}"/>
    <dgm:cxn modelId="{0A184B68-2FA7-4764-B73E-6E0AF9723F3A}" type="presOf" srcId="{CFD82CC6-4529-45F8-A731-0DC3DE0B6C55}" destId="{8A7981A9-A348-4AC2-B608-B891AFD66AE4}" srcOrd="1" destOrd="0" presId="urn:microsoft.com/office/officeart/2005/8/layout/cycle2"/>
    <dgm:cxn modelId="{8442715A-2996-4321-85BD-F82325DDD166}" type="presOf" srcId="{372DF690-C548-4820-AE19-3553015CE8A3}" destId="{ECD67425-1A71-43FF-AD74-7127F27BE17A}" srcOrd="1" destOrd="0" presId="urn:microsoft.com/office/officeart/2005/8/layout/cycle2"/>
    <dgm:cxn modelId="{C5B7C584-2226-478A-9B0B-DA346082A239}" type="presOf" srcId="{AEAA22FF-EAED-42F9-975A-7E9C6E8BED6A}" destId="{656F2EB2-66A5-4782-905D-9FB936CEBCCC}" srcOrd="1" destOrd="0" presId="urn:microsoft.com/office/officeart/2005/8/layout/cycle2"/>
    <dgm:cxn modelId="{AC96E384-646D-4076-9731-B50E73A3A316}" type="presOf" srcId="{97A7CE40-BC89-4EBD-89E2-C95ECA3BCE60}" destId="{5F6AE582-FB64-487E-BFEF-2417FD5B7D55}" srcOrd="0" destOrd="0" presId="urn:microsoft.com/office/officeart/2005/8/layout/cycle2"/>
    <dgm:cxn modelId="{1802138B-88A7-4A4B-9B9D-1B12FB8672D9}" type="presOf" srcId="{372DF690-C548-4820-AE19-3553015CE8A3}" destId="{B14D91C8-AA46-475B-878E-A738A155C0FE}" srcOrd="0" destOrd="0" presId="urn:microsoft.com/office/officeart/2005/8/layout/cycle2"/>
    <dgm:cxn modelId="{0E0AA897-6641-4E4D-8FFB-B2FEA08C4C61}" type="presOf" srcId="{CA19FF5E-D497-421D-96E5-A5600DC2D08C}" destId="{8489BB07-9CA3-4DEA-AE83-9D2F933B030B}" srcOrd="0" destOrd="0" presId="urn:microsoft.com/office/officeart/2005/8/layout/cycle2"/>
    <dgm:cxn modelId="{D5A2F898-1A1A-4F1A-89CA-CF7ACA451EFB}" type="presOf" srcId="{508EA7FE-581D-42F1-A85D-C372FA28F3D7}" destId="{D6FE272E-00D5-4137-A0BF-E6B8685E7DF2}" srcOrd="0" destOrd="0" presId="urn:microsoft.com/office/officeart/2005/8/layout/cycle2"/>
    <dgm:cxn modelId="{C0F55EE2-B239-4D08-8ED5-2C593F970E73}" type="presOf" srcId="{AEAA22FF-EAED-42F9-975A-7E9C6E8BED6A}" destId="{8DDF1BEA-5DBB-4B57-8296-6AE6C546B1A9}" srcOrd="0" destOrd="0" presId="urn:microsoft.com/office/officeart/2005/8/layout/cycle2"/>
    <dgm:cxn modelId="{286B7FF1-0EA6-45D9-B80E-B08D8466CB95}" srcId="{CA19FF5E-D497-421D-96E5-A5600DC2D08C}" destId="{508EA7FE-581D-42F1-A85D-C372FA28F3D7}" srcOrd="1" destOrd="0" parTransId="{980B87FC-ED6E-4FE4-8350-89FA85A4AB8F}" sibTransId="{8991BEE2-E759-4FB4-AB99-DE1DC0916F76}"/>
    <dgm:cxn modelId="{A4FD4FF6-9B94-4F1B-8A11-592D675D6AE0}" type="presOf" srcId="{BDE46EBF-6DEB-4380-B0D6-B2EF9E974764}" destId="{C28EFCD5-E71A-4F8C-A184-8A95FC11181A}" srcOrd="0" destOrd="0" presId="urn:microsoft.com/office/officeart/2005/8/layout/cycle2"/>
    <dgm:cxn modelId="{4FACAA00-3930-45FC-B10C-9D7F294E9272}" type="presParOf" srcId="{8489BB07-9CA3-4DEA-AE83-9D2F933B030B}" destId="{5F6AE582-FB64-487E-BFEF-2417FD5B7D55}" srcOrd="0" destOrd="0" presId="urn:microsoft.com/office/officeart/2005/8/layout/cycle2"/>
    <dgm:cxn modelId="{C432F2FB-7148-450F-A5B3-52920149F26E}" type="presParOf" srcId="{8489BB07-9CA3-4DEA-AE83-9D2F933B030B}" destId="{8DDF1BEA-5DBB-4B57-8296-6AE6C546B1A9}" srcOrd="1" destOrd="0" presId="urn:microsoft.com/office/officeart/2005/8/layout/cycle2"/>
    <dgm:cxn modelId="{11302D1D-D672-48DE-904E-57A08F180083}" type="presParOf" srcId="{8DDF1BEA-5DBB-4B57-8296-6AE6C546B1A9}" destId="{656F2EB2-66A5-4782-905D-9FB936CEBCCC}" srcOrd="0" destOrd="0" presId="urn:microsoft.com/office/officeart/2005/8/layout/cycle2"/>
    <dgm:cxn modelId="{A7903129-AA75-4B18-B5A9-E490548A7937}" type="presParOf" srcId="{8489BB07-9CA3-4DEA-AE83-9D2F933B030B}" destId="{D6FE272E-00D5-4137-A0BF-E6B8685E7DF2}" srcOrd="2" destOrd="0" presId="urn:microsoft.com/office/officeart/2005/8/layout/cycle2"/>
    <dgm:cxn modelId="{1F21A952-A33D-40B7-9F2E-CD59707C7D08}" type="presParOf" srcId="{8489BB07-9CA3-4DEA-AE83-9D2F933B030B}" destId="{0A71836C-79E3-4F41-B311-9DEBB5B1A314}" srcOrd="3" destOrd="0" presId="urn:microsoft.com/office/officeart/2005/8/layout/cycle2"/>
    <dgm:cxn modelId="{6A6B2F8E-81BF-470F-B97B-2E88069B4BDE}" type="presParOf" srcId="{0A71836C-79E3-4F41-B311-9DEBB5B1A314}" destId="{104C45A5-A9A3-4AC8-A207-532EC68D974F}" srcOrd="0" destOrd="0" presId="urn:microsoft.com/office/officeart/2005/8/layout/cycle2"/>
    <dgm:cxn modelId="{E5EEAEED-B48F-418B-9DD5-4962486AE859}" type="presParOf" srcId="{8489BB07-9CA3-4DEA-AE83-9D2F933B030B}" destId="{1B8D4C20-CC62-49CB-8521-5063B73B081B}" srcOrd="4" destOrd="0" presId="urn:microsoft.com/office/officeart/2005/8/layout/cycle2"/>
    <dgm:cxn modelId="{F92954C5-7D17-4AB2-B458-41128699966E}" type="presParOf" srcId="{8489BB07-9CA3-4DEA-AE83-9D2F933B030B}" destId="{B14D91C8-AA46-475B-878E-A738A155C0FE}" srcOrd="5" destOrd="0" presId="urn:microsoft.com/office/officeart/2005/8/layout/cycle2"/>
    <dgm:cxn modelId="{5C2C3DCB-C23A-4477-931E-6103EF76B304}" type="presParOf" srcId="{B14D91C8-AA46-475B-878E-A738A155C0FE}" destId="{ECD67425-1A71-43FF-AD74-7127F27BE17A}" srcOrd="0" destOrd="0" presId="urn:microsoft.com/office/officeart/2005/8/layout/cycle2"/>
    <dgm:cxn modelId="{AFD52520-1E2F-4159-A555-A795F240DD67}" type="presParOf" srcId="{8489BB07-9CA3-4DEA-AE83-9D2F933B030B}" destId="{C28EFCD5-E71A-4F8C-A184-8A95FC11181A}" srcOrd="6" destOrd="0" presId="urn:microsoft.com/office/officeart/2005/8/layout/cycle2"/>
    <dgm:cxn modelId="{91CBDDDD-90D9-41C1-9BEC-74A8D98DC465}" type="presParOf" srcId="{8489BB07-9CA3-4DEA-AE83-9D2F933B030B}" destId="{2568D042-9F25-4D11-927E-A5BD1A1B7053}" srcOrd="7" destOrd="0" presId="urn:microsoft.com/office/officeart/2005/8/layout/cycle2"/>
    <dgm:cxn modelId="{B375AD49-1283-4C33-9E6E-8771ABC5A90D}" type="presParOf" srcId="{2568D042-9F25-4D11-927E-A5BD1A1B7053}" destId="{8A7981A9-A348-4AC2-B608-B891AFD66AE4}"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6AE0E-FA8B-48B1-ADB1-7879CF7FF0CD}">
      <dsp:nvSpPr>
        <dsp:cNvPr id="0" name=""/>
        <dsp:cNvSpPr/>
      </dsp:nvSpPr>
      <dsp:spPr>
        <a:xfrm>
          <a:off x="0" y="946051"/>
          <a:ext cx="6422807" cy="201600"/>
        </a:xfrm>
        <a:prstGeom prst="rect">
          <a:avLst/>
        </a:prstGeom>
        <a:solidFill>
          <a:schemeClr val="tx1">
            <a:lumMod val="85000"/>
            <a:alpha val="9000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1CF3B85-9ED2-451C-8606-500A555D261A}">
      <dsp:nvSpPr>
        <dsp:cNvPr id="0" name=""/>
        <dsp:cNvSpPr/>
      </dsp:nvSpPr>
      <dsp:spPr>
        <a:xfrm>
          <a:off x="395569" y="164130"/>
          <a:ext cx="5537975" cy="90000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27" tIns="0" rIns="209527" bIns="0" numCol="1" spcCol="1270" anchor="ctr"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Ten FCI L2 products are </a:t>
          </a:r>
          <a:r>
            <a:rPr lang="en-US" sz="1800" b="1" kern="1200">
              <a:latin typeface="Arial" panose="020B0604020202020204" pitchFamily="34" charset="0"/>
              <a:cs typeface="Arial" panose="020B0604020202020204" pitchFamily="34" charset="0"/>
            </a:rPr>
            <a:t>derived, archived and disseminated</a:t>
          </a:r>
          <a:r>
            <a:rPr lang="en-US" sz="1800" kern="1200">
              <a:latin typeface="Arial" panose="020B0604020202020204" pitchFamily="34" charset="0"/>
              <a:cs typeface="Arial" panose="020B0604020202020204" pitchFamily="34" charset="0"/>
            </a:rPr>
            <a:t> to users from the EUMETSAT Central Facility.</a:t>
          </a:r>
        </a:p>
      </dsp:txBody>
      <dsp:txXfrm>
        <a:off x="439503" y="208064"/>
        <a:ext cx="5450107" cy="812133"/>
      </dsp:txXfrm>
    </dsp:sp>
    <dsp:sp modelId="{FD9CD7D3-7E1A-496E-B08E-7DC85400321C}">
      <dsp:nvSpPr>
        <dsp:cNvPr id="0" name=""/>
        <dsp:cNvSpPr/>
      </dsp:nvSpPr>
      <dsp:spPr>
        <a:xfrm>
          <a:off x="0" y="1972772"/>
          <a:ext cx="6422807" cy="201600"/>
        </a:xfrm>
        <a:prstGeom prst="rect">
          <a:avLst/>
        </a:prstGeom>
        <a:solidFill>
          <a:schemeClr val="tx1">
            <a:lumMod val="85000"/>
            <a:alpha val="90000"/>
          </a:schemeClr>
        </a:solidFill>
        <a:ln w="9525" cap="flat" cmpd="sng" algn="ctr">
          <a:solidFill>
            <a:schemeClr val="accent5">
              <a:hueOff val="-2842554"/>
              <a:satOff val="-965"/>
              <a:lumOff val="5637"/>
              <a:alphaOff val="0"/>
            </a:schemeClr>
          </a:solidFill>
          <a:prstDash val="solid"/>
        </a:ln>
        <a:effectLst/>
      </dsp:spPr>
      <dsp:style>
        <a:lnRef idx="1">
          <a:scrgbClr r="0" g="0" b="0"/>
        </a:lnRef>
        <a:fillRef idx="1">
          <a:scrgbClr r="0" g="0" b="0"/>
        </a:fillRef>
        <a:effectRef idx="0">
          <a:scrgbClr r="0" g="0" b="0"/>
        </a:effectRef>
        <a:fontRef idx="minor"/>
      </dsp:style>
    </dsp:sp>
    <dsp:sp modelId="{10308D0B-78EF-4A42-A53B-98C12A8E8A44}">
      <dsp:nvSpPr>
        <dsp:cNvPr id="0" name=""/>
        <dsp:cNvSpPr/>
      </dsp:nvSpPr>
      <dsp:spPr>
        <a:xfrm>
          <a:off x="395569" y="1190851"/>
          <a:ext cx="5537975" cy="900001"/>
        </a:xfrm>
        <a:prstGeom prst="roundRect">
          <a:avLst/>
        </a:prstGeom>
        <a:gradFill rotWithShape="0">
          <a:gsLst>
            <a:gs pos="0">
              <a:schemeClr val="accent5">
                <a:hueOff val="-2842554"/>
                <a:satOff val="-965"/>
                <a:lumOff val="5637"/>
                <a:alphaOff val="0"/>
                <a:shade val="51000"/>
                <a:satMod val="130000"/>
              </a:schemeClr>
            </a:gs>
            <a:gs pos="80000">
              <a:schemeClr val="accent5">
                <a:hueOff val="-2842554"/>
                <a:satOff val="-965"/>
                <a:lumOff val="5637"/>
                <a:alphaOff val="0"/>
                <a:shade val="93000"/>
                <a:satMod val="130000"/>
              </a:schemeClr>
            </a:gs>
            <a:gs pos="100000">
              <a:schemeClr val="accent5">
                <a:hueOff val="-2842554"/>
                <a:satOff val="-965"/>
                <a:lumOff val="5637"/>
                <a:alphaOff val="0"/>
                <a:shade val="94000"/>
                <a:satMod val="135000"/>
              </a:schemeClr>
            </a:gs>
          </a:gsLst>
          <a:lin ang="16200000" scaled="0"/>
        </a:grad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27" tIns="0" rIns="209527" bIns="0" numCol="1" spcCol="1270" anchor="ctr"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Eight products are currently available (seven with pre-operational and one with demonstrational status). Two products are still to be released.</a:t>
          </a:r>
        </a:p>
      </dsp:txBody>
      <dsp:txXfrm>
        <a:off x="439503" y="1234785"/>
        <a:ext cx="5450107" cy="812133"/>
      </dsp:txXfrm>
    </dsp:sp>
    <dsp:sp modelId="{DCA37784-00C2-4733-8B57-A7F9ED690E00}">
      <dsp:nvSpPr>
        <dsp:cNvPr id="0" name=""/>
        <dsp:cNvSpPr/>
      </dsp:nvSpPr>
      <dsp:spPr>
        <a:xfrm>
          <a:off x="0" y="2999494"/>
          <a:ext cx="6422807" cy="201600"/>
        </a:xfrm>
        <a:prstGeom prst="rect">
          <a:avLst/>
        </a:prstGeom>
        <a:solidFill>
          <a:schemeClr val="tx1">
            <a:lumMod val="85000"/>
            <a:alpha val="90000"/>
          </a:schemeClr>
        </a:solidFill>
        <a:ln w="9525" cap="flat" cmpd="sng" algn="ctr">
          <a:solidFill>
            <a:schemeClr val="accent5">
              <a:hueOff val="-5685108"/>
              <a:satOff val="-1930"/>
              <a:lumOff val="11274"/>
              <a:alphaOff val="0"/>
            </a:schemeClr>
          </a:solidFill>
          <a:prstDash val="solid"/>
        </a:ln>
        <a:effectLst/>
      </dsp:spPr>
      <dsp:style>
        <a:lnRef idx="1">
          <a:scrgbClr r="0" g="0" b="0"/>
        </a:lnRef>
        <a:fillRef idx="1">
          <a:scrgbClr r="0" g="0" b="0"/>
        </a:fillRef>
        <a:effectRef idx="0">
          <a:scrgbClr r="0" g="0" b="0"/>
        </a:effectRef>
        <a:fontRef idx="minor"/>
      </dsp:style>
    </dsp:sp>
    <dsp:sp modelId="{FB9A6039-3424-4A38-BBC2-B4C5A61E5405}">
      <dsp:nvSpPr>
        <dsp:cNvPr id="0" name=""/>
        <dsp:cNvSpPr/>
      </dsp:nvSpPr>
      <dsp:spPr>
        <a:xfrm>
          <a:off x="407282" y="2233615"/>
          <a:ext cx="5537975" cy="900001"/>
        </a:xfrm>
        <a:prstGeom prst="roundRect">
          <a:avLst/>
        </a:prstGeom>
        <a:gradFill rotWithShape="0">
          <a:gsLst>
            <a:gs pos="0">
              <a:schemeClr val="accent5">
                <a:hueOff val="-5685108"/>
                <a:satOff val="-1930"/>
                <a:lumOff val="11274"/>
                <a:alphaOff val="0"/>
                <a:shade val="51000"/>
                <a:satMod val="130000"/>
              </a:schemeClr>
            </a:gs>
            <a:gs pos="80000">
              <a:schemeClr val="accent5">
                <a:hueOff val="-5685108"/>
                <a:satOff val="-1930"/>
                <a:lumOff val="11274"/>
                <a:alphaOff val="0"/>
                <a:shade val="93000"/>
                <a:satMod val="130000"/>
              </a:schemeClr>
            </a:gs>
            <a:gs pos="100000">
              <a:schemeClr val="accent5">
                <a:hueOff val="-5685108"/>
                <a:satOff val="-1930"/>
                <a:lumOff val="11274"/>
                <a:alphaOff val="0"/>
                <a:shade val="94000"/>
                <a:satMod val="135000"/>
              </a:schemeClr>
            </a:gs>
          </a:gsLst>
          <a:lin ang="16200000" scaled="0"/>
        </a:grad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27" tIns="0" rIns="209527" bIns="0" numCol="1" spcCol="1270" anchor="ctr"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First release of </a:t>
          </a:r>
          <a:r>
            <a:rPr lang="en-US" sz="1800" b="1" kern="1200">
              <a:latin typeface="Arial" panose="020B0604020202020204" pitchFamily="34" charset="0"/>
              <a:cs typeface="Arial" panose="020B0604020202020204" pitchFamily="34" charset="0"/>
            </a:rPr>
            <a:t>operational products</a:t>
          </a:r>
          <a:r>
            <a:rPr lang="en-US" sz="1800" b="0" kern="1200">
              <a:latin typeface="Arial" panose="020B0604020202020204" pitchFamily="34" charset="0"/>
              <a:cs typeface="Arial" panose="020B0604020202020204" pitchFamily="34" charset="0"/>
            </a:rPr>
            <a:t> planned for end of 2025/Q3. </a:t>
          </a:r>
          <a:r>
            <a:rPr lang="en-US" sz="1800" kern="1200">
              <a:latin typeface="Arial" panose="020B0604020202020204" pitchFamily="34" charset="0"/>
              <a:cs typeface="Arial" panose="020B0604020202020204" pitchFamily="34" charset="0"/>
            </a:rPr>
            <a:t>The rest to follow in 2025/Q4.</a:t>
          </a:r>
        </a:p>
      </dsp:txBody>
      <dsp:txXfrm>
        <a:off x="451216" y="2277549"/>
        <a:ext cx="5450107" cy="812133"/>
      </dsp:txXfrm>
    </dsp:sp>
    <dsp:sp modelId="{3819EF62-0980-47DB-8C1E-C2B7D0B47D03}">
      <dsp:nvSpPr>
        <dsp:cNvPr id="0" name=""/>
        <dsp:cNvSpPr/>
      </dsp:nvSpPr>
      <dsp:spPr>
        <a:xfrm>
          <a:off x="0" y="4026215"/>
          <a:ext cx="6422807" cy="201600"/>
        </a:xfrm>
        <a:prstGeom prst="rect">
          <a:avLst/>
        </a:prstGeom>
        <a:solidFill>
          <a:schemeClr val="tx1">
            <a:lumMod val="85000"/>
            <a:alpha val="90000"/>
          </a:schemeClr>
        </a:solidFill>
        <a:ln w="9525" cap="flat" cmpd="sng" algn="ctr">
          <a:solidFill>
            <a:schemeClr val="accent5">
              <a:hueOff val="-8527662"/>
              <a:satOff val="-2895"/>
              <a:lumOff val="16912"/>
              <a:alphaOff val="0"/>
            </a:schemeClr>
          </a:solidFill>
          <a:prstDash val="solid"/>
        </a:ln>
        <a:effectLst/>
      </dsp:spPr>
      <dsp:style>
        <a:lnRef idx="1">
          <a:scrgbClr r="0" g="0" b="0"/>
        </a:lnRef>
        <a:fillRef idx="1">
          <a:scrgbClr r="0" g="0" b="0"/>
        </a:fillRef>
        <a:effectRef idx="0">
          <a:scrgbClr r="0" g="0" b="0"/>
        </a:effectRef>
        <a:fontRef idx="minor"/>
      </dsp:style>
    </dsp:sp>
    <dsp:sp modelId="{8B8B22EB-B776-4E81-AA84-E255F5ED0BC6}">
      <dsp:nvSpPr>
        <dsp:cNvPr id="0" name=""/>
        <dsp:cNvSpPr/>
      </dsp:nvSpPr>
      <dsp:spPr>
        <a:xfrm>
          <a:off x="395569" y="3244294"/>
          <a:ext cx="5537975" cy="900001"/>
        </a:xfrm>
        <a:prstGeom prst="roundRect">
          <a:avLst/>
        </a:prstGeom>
        <a:gradFill rotWithShape="0">
          <a:gsLst>
            <a:gs pos="0">
              <a:schemeClr val="accent5">
                <a:hueOff val="-8527662"/>
                <a:satOff val="-2895"/>
                <a:lumOff val="16912"/>
                <a:alphaOff val="0"/>
                <a:shade val="51000"/>
                <a:satMod val="130000"/>
              </a:schemeClr>
            </a:gs>
            <a:gs pos="80000">
              <a:schemeClr val="accent5">
                <a:hueOff val="-8527662"/>
                <a:satOff val="-2895"/>
                <a:lumOff val="16912"/>
                <a:alphaOff val="0"/>
                <a:shade val="93000"/>
                <a:satMod val="130000"/>
              </a:schemeClr>
            </a:gs>
            <a:gs pos="100000">
              <a:schemeClr val="accent5">
                <a:hueOff val="-8527662"/>
                <a:satOff val="-2895"/>
                <a:lumOff val="16912"/>
                <a:alphaOff val="0"/>
                <a:shade val="94000"/>
                <a:satMod val="135000"/>
              </a:schemeClr>
            </a:gs>
          </a:gsLst>
          <a:lin ang="16200000" scaled="0"/>
        </a:grad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27" tIns="0" rIns="209527" bIns="0" numCol="1" spcCol="1270" anchor="ctr"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Outstanding issues, further improvements and new developments planned as Day-2 activities.</a:t>
          </a:r>
        </a:p>
      </dsp:txBody>
      <dsp:txXfrm>
        <a:off x="439503" y="3288228"/>
        <a:ext cx="5450107" cy="812133"/>
      </dsp:txXfrm>
    </dsp:sp>
    <dsp:sp modelId="{D98AC74B-DC78-45CF-B8BB-67D0EB15A561}">
      <dsp:nvSpPr>
        <dsp:cNvPr id="0" name=""/>
        <dsp:cNvSpPr/>
      </dsp:nvSpPr>
      <dsp:spPr>
        <a:xfrm>
          <a:off x="0" y="5052936"/>
          <a:ext cx="6422807" cy="201600"/>
        </a:xfrm>
        <a:prstGeom prst="rect">
          <a:avLst/>
        </a:prstGeom>
        <a:solidFill>
          <a:schemeClr val="tx1">
            <a:lumMod val="85000"/>
            <a:alpha val="90000"/>
          </a:schemeClr>
        </a:solidFill>
        <a:ln w="9525" cap="flat" cmpd="sng" algn="ctr">
          <a:solidFill>
            <a:schemeClr val="accent5">
              <a:hueOff val="-11370216"/>
              <a:satOff val="-3860"/>
              <a:lumOff val="22549"/>
              <a:alphaOff val="0"/>
            </a:schemeClr>
          </a:solidFill>
          <a:prstDash val="solid"/>
        </a:ln>
        <a:effectLst/>
      </dsp:spPr>
      <dsp:style>
        <a:lnRef idx="1">
          <a:scrgbClr r="0" g="0" b="0"/>
        </a:lnRef>
        <a:fillRef idx="1">
          <a:scrgbClr r="0" g="0" b="0"/>
        </a:fillRef>
        <a:effectRef idx="0">
          <a:scrgbClr r="0" g="0" b="0"/>
        </a:effectRef>
        <a:fontRef idx="minor"/>
      </dsp:style>
    </dsp:sp>
    <dsp:sp modelId="{4E507EFB-115B-467E-A54D-4FF906F8420F}">
      <dsp:nvSpPr>
        <dsp:cNvPr id="0" name=""/>
        <dsp:cNvSpPr/>
      </dsp:nvSpPr>
      <dsp:spPr>
        <a:xfrm>
          <a:off x="395569" y="4271015"/>
          <a:ext cx="5537975" cy="900001"/>
        </a:xfrm>
        <a:prstGeom prst="roundRect">
          <a:avLst/>
        </a:prstGeom>
        <a:gradFill rotWithShape="0">
          <a:gsLst>
            <a:gs pos="0">
              <a:schemeClr val="accent5">
                <a:hueOff val="-11370216"/>
                <a:satOff val="-3860"/>
                <a:lumOff val="22549"/>
                <a:alphaOff val="0"/>
                <a:shade val="51000"/>
                <a:satMod val="130000"/>
              </a:schemeClr>
            </a:gs>
            <a:gs pos="80000">
              <a:schemeClr val="accent5">
                <a:hueOff val="-11370216"/>
                <a:satOff val="-3860"/>
                <a:lumOff val="22549"/>
                <a:alphaOff val="0"/>
                <a:shade val="93000"/>
                <a:satMod val="130000"/>
              </a:schemeClr>
            </a:gs>
            <a:gs pos="100000">
              <a:schemeClr val="accent5">
                <a:hueOff val="-11370216"/>
                <a:satOff val="-3860"/>
                <a:lumOff val="22549"/>
                <a:alphaOff val="0"/>
                <a:shade val="94000"/>
                <a:satMod val="135000"/>
              </a:schemeClr>
            </a:gs>
          </a:gsLst>
          <a:lin ang="16200000" scaled="0"/>
        </a:grad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27" tIns="0" rIns="209527" bIns="0" numCol="1" spcCol="1270" anchor="ctr"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More FCI L2 products will be available through the EUMETSAT Satellite Application Facilities (SAFs)</a:t>
          </a:r>
          <a:endParaRPr lang="en-US" sz="600" kern="1200">
            <a:latin typeface="Arial" panose="020B0604020202020204" pitchFamily="34" charset="0"/>
            <a:cs typeface="Arial" panose="020B0604020202020204" pitchFamily="34" charset="0"/>
          </a:endParaRPr>
        </a:p>
      </dsp:txBody>
      <dsp:txXfrm>
        <a:off x="439503" y="4314949"/>
        <a:ext cx="5450107" cy="812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AE582-FB64-487E-BFEF-2417FD5B7D55}">
      <dsp:nvSpPr>
        <dsp:cNvPr id="0" name=""/>
        <dsp:cNvSpPr/>
      </dsp:nvSpPr>
      <dsp:spPr>
        <a:xfrm>
          <a:off x="1671698" y="18006"/>
          <a:ext cx="1575623" cy="1575623"/>
        </a:xfrm>
        <a:prstGeom prst="ellipse">
          <a:avLst/>
        </a:prstGeom>
        <a:blipFill rotWithShape="0">
          <a:blip xmlns:r="http://schemas.openxmlformats.org/officeDocument/2006/relationships" r:embed="rId1"/>
          <a:stretch>
            <a:fillRect l="-1000" r="-1000"/>
          </a:stretch>
        </a:blip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1902443" y="248751"/>
        <a:ext cx="1114133" cy="1114133"/>
      </dsp:txXfrm>
    </dsp:sp>
    <dsp:sp modelId="{8DDF1BEA-5DBB-4B57-8296-6AE6C546B1A9}">
      <dsp:nvSpPr>
        <dsp:cNvPr id="0" name=""/>
        <dsp:cNvSpPr/>
      </dsp:nvSpPr>
      <dsp:spPr>
        <a:xfrm rot="2700000">
          <a:off x="3078024" y="1367350"/>
          <a:ext cx="417810" cy="531773"/>
        </a:xfrm>
        <a:prstGeom prst="rightArrow">
          <a:avLst>
            <a:gd name="adj1" fmla="val 60000"/>
            <a:gd name="adj2" fmla="val 50000"/>
          </a:avLst>
        </a:prstGeom>
        <a:gradFill flip="none" rotWithShape="0">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2700000" scaled="1"/>
        </a:gradFill>
        <a:ln>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096380" y="1429390"/>
        <a:ext cx="292467" cy="319063"/>
      </dsp:txXfrm>
    </dsp:sp>
    <dsp:sp modelId="{D6FE272E-00D5-4137-A0BF-E6B8685E7DF2}">
      <dsp:nvSpPr>
        <dsp:cNvPr id="0" name=""/>
        <dsp:cNvSpPr/>
      </dsp:nvSpPr>
      <dsp:spPr>
        <a:xfrm>
          <a:off x="3343259" y="1689567"/>
          <a:ext cx="1575623" cy="1575623"/>
        </a:xfrm>
        <a:prstGeom prst="ellipse">
          <a:avLst/>
        </a:prstGeom>
        <a:blipFill rotWithShape="0">
          <a:blip xmlns:r="http://schemas.openxmlformats.org/officeDocument/2006/relationships" r:embed="rId2"/>
          <a:stretch>
            <a:fillRect t="-1000" b="-1000"/>
          </a:stretch>
        </a:blip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574004" y="1920312"/>
        <a:ext cx="1114133" cy="1114133"/>
      </dsp:txXfrm>
    </dsp:sp>
    <dsp:sp modelId="{0A71836C-79E3-4F41-B311-9DEBB5B1A314}">
      <dsp:nvSpPr>
        <dsp:cNvPr id="0" name=""/>
        <dsp:cNvSpPr/>
      </dsp:nvSpPr>
      <dsp:spPr>
        <a:xfrm rot="8100000">
          <a:off x="3094747" y="3038912"/>
          <a:ext cx="417810" cy="531773"/>
        </a:xfrm>
        <a:prstGeom prst="rightArrow">
          <a:avLst>
            <a:gd name="adj1" fmla="val 60000"/>
            <a:gd name="adj2" fmla="val 50000"/>
          </a:avLst>
        </a:prstGeom>
        <a:gradFill flip="none" rotWithShape="0">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2700000" scaled="1"/>
        </a:gradFill>
        <a:ln>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201734" y="3100952"/>
        <a:ext cx="292467" cy="319063"/>
      </dsp:txXfrm>
    </dsp:sp>
    <dsp:sp modelId="{1B8D4C20-CC62-49CB-8521-5063B73B081B}">
      <dsp:nvSpPr>
        <dsp:cNvPr id="0" name=""/>
        <dsp:cNvSpPr/>
      </dsp:nvSpPr>
      <dsp:spPr>
        <a:xfrm>
          <a:off x="1671698" y="3361128"/>
          <a:ext cx="1575623" cy="1575623"/>
        </a:xfrm>
        <a:prstGeom prst="ellipse">
          <a:avLst/>
        </a:prstGeom>
        <a:blipFill rotWithShape="0">
          <a:blip xmlns:r="http://schemas.openxmlformats.org/officeDocument/2006/relationships" r:embed="rId3"/>
          <a:stretch>
            <a:fillRect t="-1000" b="-1000"/>
          </a:stretch>
        </a:blip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a:t> </a:t>
          </a:r>
        </a:p>
      </dsp:txBody>
      <dsp:txXfrm>
        <a:off x="1902443" y="3591873"/>
        <a:ext cx="1114133" cy="1114133"/>
      </dsp:txXfrm>
    </dsp:sp>
    <dsp:sp modelId="{B14D91C8-AA46-475B-878E-A738A155C0FE}">
      <dsp:nvSpPr>
        <dsp:cNvPr id="0" name=""/>
        <dsp:cNvSpPr/>
      </dsp:nvSpPr>
      <dsp:spPr>
        <a:xfrm rot="13500000">
          <a:off x="1423186" y="3055635"/>
          <a:ext cx="417810" cy="531773"/>
        </a:xfrm>
        <a:prstGeom prst="rightArrow">
          <a:avLst>
            <a:gd name="adj1" fmla="val 60000"/>
            <a:gd name="adj2" fmla="val 50000"/>
          </a:avLst>
        </a:prstGeom>
        <a:gradFill flip="none" rotWithShape="0">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2700000" scaled="1"/>
        </a:gradFill>
        <a:ln>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1530173" y="3206305"/>
        <a:ext cx="292467" cy="319063"/>
      </dsp:txXfrm>
    </dsp:sp>
    <dsp:sp modelId="{C28EFCD5-E71A-4F8C-A184-8A95FC11181A}">
      <dsp:nvSpPr>
        <dsp:cNvPr id="0" name=""/>
        <dsp:cNvSpPr/>
      </dsp:nvSpPr>
      <dsp:spPr>
        <a:xfrm>
          <a:off x="137" y="1689567"/>
          <a:ext cx="1575623" cy="1575623"/>
        </a:xfrm>
        <a:prstGeom prst="ellipse">
          <a:avLst/>
        </a:prstGeom>
        <a:blipFill rotWithShape="0">
          <a:blip xmlns:r="http://schemas.openxmlformats.org/officeDocument/2006/relationships" r:embed="rId4"/>
          <a:stretch>
            <a:fillRect/>
          </a:stretch>
        </a:blipFill>
        <a:ln w="12700">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a:p>
          <a:pPr marL="0" lvl="0" indent="0" algn="ctr" defTabSz="1377950">
            <a:lnSpc>
              <a:spcPct val="90000"/>
            </a:lnSpc>
            <a:spcBef>
              <a:spcPct val="0"/>
            </a:spcBef>
            <a:spcAft>
              <a:spcPct val="35000"/>
            </a:spcAft>
            <a:buNone/>
          </a:pPr>
          <a:endParaRPr lang="en-US" sz="3100" kern="1200"/>
        </a:p>
      </dsp:txBody>
      <dsp:txXfrm>
        <a:off x="230882" y="1920312"/>
        <a:ext cx="1114133" cy="1114133"/>
      </dsp:txXfrm>
    </dsp:sp>
    <dsp:sp modelId="{2568D042-9F25-4D11-927E-A5BD1A1B7053}">
      <dsp:nvSpPr>
        <dsp:cNvPr id="0" name=""/>
        <dsp:cNvSpPr/>
      </dsp:nvSpPr>
      <dsp:spPr>
        <a:xfrm rot="18900000">
          <a:off x="1062079" y="1011981"/>
          <a:ext cx="417810" cy="531773"/>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1080435" y="1162651"/>
        <a:ext cx="292467" cy="31906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flipH="1">
            <a:off x="0" y="0"/>
            <a:ext cx="0" cy="261938"/>
          </a:xfrm>
          <a:prstGeom prst="rect">
            <a:avLst/>
          </a:prstGeom>
          <a:noFill/>
          <a:ln w="9525">
            <a:noFill/>
            <a:miter lim="800000"/>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flipH="1">
            <a:off x="9982200" y="0"/>
            <a:ext cx="0" cy="261938"/>
          </a:xfrm>
          <a:prstGeom prst="rect">
            <a:avLst/>
          </a:prstGeom>
          <a:noFill/>
          <a:ln w="9525">
            <a:noFill/>
            <a:miter lim="800000"/>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flipH="1">
            <a:off x="0" y="14090650"/>
            <a:ext cx="0" cy="261938"/>
          </a:xfrm>
          <a:prstGeom prst="rect">
            <a:avLst/>
          </a:prstGeom>
          <a:noFill/>
          <a:ln w="9525">
            <a:noFill/>
            <a:miter lim="800000"/>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ln>
          <a:effectLst/>
        </p:spPr>
        <p:txBody>
          <a:bodyPr vert="horz" wrap="square" lIns="133601" tIns="66800" rIns="133601" bIns="6680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13644562"/>
            <a:ext cx="4302125" cy="719137"/>
          </a:xfrm>
          <a:prstGeom prst="rect">
            <a:avLst/>
          </a:prstGeom>
          <a:noFill/>
          <a:ln w="9525">
            <a:noFill/>
            <a:miter lim="800000"/>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2"/>
            <a:ext cx="4302125" cy="719137"/>
          </a:xfrm>
          <a:prstGeom prst="rect">
            <a:avLst/>
          </a:prstGeom>
          <a:noFill/>
          <a:ln w="9525">
            <a:noFill/>
            <a:miter lim="800000"/>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MSG x-axis and MTG y-axis. </a:t>
            </a:r>
          </a:p>
          <a:p>
            <a:r>
              <a:rPr lang="fr-FR"/>
              <a:t>I represent the speed, direction, temperature and pressure. </a:t>
            </a:r>
          </a:p>
          <a:p>
            <a:r>
              <a:rPr lang="fr-FR"/>
              <a:t>This is done by griding the 2 AMVs product to a regular lat/lon grid of 0.05 degree. </a:t>
            </a:r>
          </a:p>
          <a:p>
            <a:r>
              <a:rPr lang="fr-FR"/>
              <a:t>It take all the concomitant product of the period and aggregate them into these plot. </a:t>
            </a:r>
          </a:p>
          <a:p>
            <a:r>
              <a:rPr lang="fr-FR" err="1"/>
              <a:t>Only the AMVS with a Qix above 80 are shown here. </a:t>
            </a:r>
          </a:p>
          <a:p>
            <a:endParaRPr lang="fr-FR"/>
          </a:p>
          <a:p>
            <a:endParaRPr lang="fr-FR"/>
          </a:p>
          <a:p>
            <a:r>
              <a:rPr lang="fr-FR"/>
              <a:t>OCA HA on MTG better lo level correction yet anomaly in the higher par of the atmosphere (known issue currently being fixed) </a:t>
            </a:r>
          </a:p>
          <a:p>
            <a:r>
              <a:rPr lang="fr-FR"/>
              <a:t>CLA on MSG</a:t>
            </a:r>
            <a:endParaRPr lang="en-IE"/>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25</a:t>
            </a:fld>
            <a:endParaRPr lang="de-DE"/>
          </a:p>
        </p:txBody>
      </p:sp>
    </p:spTree>
    <p:extLst>
      <p:ext uri="{BB962C8B-B14F-4D97-AF65-F5344CB8AC3E}">
        <p14:creationId xmlns:p14="http://schemas.microsoft.com/office/powerpoint/2010/main" val="3541254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lag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379" y="1254271"/>
            <a:ext cx="9393251" cy="532284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8175335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68639574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1016623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90415101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610" y="1115816"/>
            <a:ext cx="9572000" cy="5424132"/>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6403267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GEO MCC">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8913" y="1199921"/>
            <a:ext cx="9463265" cy="5362516"/>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7024059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LEO MCC">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5878" y="1178260"/>
            <a:ext cx="9505713" cy="5386570"/>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9154382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3291904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861236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617779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HQ">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92" y="1240251"/>
            <a:ext cx="9386105" cy="531879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139313977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1013831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2794" b="3165"/>
          <a:stretch>
            <a:fillRect/>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38858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amp;A - blu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156486514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amp;A - yellow">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576354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amp;A - purpl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37448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amp;A - green">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77932471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amp;A - orang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4"/>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12525" b="3434"/>
          <a:stretch>
            <a:fillRect/>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334085399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spTree>
    <p:extLst>
      <p:ext uri="{BB962C8B-B14F-4D97-AF65-F5344CB8AC3E}">
        <p14:creationId xmlns:p14="http://schemas.microsoft.com/office/powerpoint/2010/main" val="21866988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blue background">
    <p:bg>
      <p:bgPr>
        <a:solidFill>
          <a:srgbClr val="253948"/>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sp>
        <p:nvSpPr>
          <p:cNvPr id="2" name="Title 1"/>
          <p:cNvSpPr>
            <a:spLocks noGrp="1"/>
          </p:cNvSpPr>
          <p:nvPr>
            <p:ph type="title"/>
          </p:nvPr>
        </p:nvSpPr>
        <p:spPr>
          <a:xfrm>
            <a:off x="792479" y="-8719"/>
            <a:ext cx="11254467" cy="640079"/>
          </a:xfrm>
        </p:spPr>
        <p:txBody>
          <a:bodyPr/>
          <a:lstStyle>
            <a:lvl1pPr marL="221544">
              <a:defRPr>
                <a:solidFill>
                  <a:schemeClr val="bg1"/>
                </a:solidFill>
              </a:defRPr>
            </a:lvl1pPr>
          </a:lstStyle>
          <a:p>
            <a:r>
              <a:rPr lang="en-GB"/>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sp>
        <p:nvSpPr>
          <p:cNvPr id="7" name="TextBox 6"/>
          <p:cNvSpPr txBox="1"/>
          <p:nvPr userDrawn="1"/>
        </p:nvSpPr>
        <p:spPr>
          <a:xfrm>
            <a:off x="10901866" y="641568"/>
            <a:ext cx="1226619"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GB" sz="1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www.eumetsat.int</a:t>
            </a:r>
          </a:p>
        </p:txBody>
      </p:sp>
      <p:sp>
        <p:nvSpPr>
          <p:cNvPr id="6" name="Text Placeholder 5"/>
          <p:cNvSpPr>
            <a:spLocks noGrp="1"/>
          </p:cNvSpPr>
          <p:nvPr>
            <p:ph type="body" sz="quarter" idx="10"/>
          </p:nvPr>
        </p:nvSpPr>
        <p:spPr>
          <a:xfrm>
            <a:off x="145052" y="1139428"/>
            <a:ext cx="11822493" cy="52626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620150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ured backgroun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l="6413" t="28964" r="31087" b="35710"/>
          <a:stretch>
            <a:fillRect/>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GB"/>
              <a:t>Click to edit Master title style</a:t>
            </a:r>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spTree>
    <p:extLst>
      <p:ext uri="{BB962C8B-B14F-4D97-AF65-F5344CB8AC3E}">
        <p14:creationId xmlns:p14="http://schemas.microsoft.com/office/powerpoint/2010/main" val="7674612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MTG Glob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6102" y="1254582"/>
            <a:ext cx="9335283" cy="528999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37239757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r="74091"/>
          <a:stretch>
            <a:fillRect/>
          </a:stretch>
        </p:blipFill>
        <p:spPr>
          <a:xfrm>
            <a:off x="207400" y="83805"/>
            <a:ext cx="485747" cy="482634"/>
          </a:xfrm>
          <a:prstGeom prst="rect">
            <a:avLst/>
          </a:prstGeom>
        </p:spPr>
      </p:pic>
    </p:spTree>
    <p:extLst>
      <p:ext uri="{BB962C8B-B14F-4D97-AF65-F5344CB8AC3E}">
        <p14:creationId xmlns:p14="http://schemas.microsoft.com/office/powerpoint/2010/main" val="305690441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 Earth">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19" y="1240117"/>
            <a:ext cx="9335282" cy="528999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15111159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MTG Europ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20" y="1240115"/>
            <a:ext cx="9335286" cy="528999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15774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Metop/EP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8124" y="1210440"/>
            <a:ext cx="9465846" cy="532453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1398626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EPS-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b="8674"/>
          <a:stretch>
            <a:fillRect/>
          </a:stretch>
        </p:blipFill>
        <p:spPr>
          <a:xfrm>
            <a:off x="125175" y="1249142"/>
            <a:ext cx="10281095" cy="532062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8651595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MS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2106" y="1122694"/>
            <a:ext cx="9619897" cy="5451274"/>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9718463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MT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54" y="1145464"/>
            <a:ext cx="9616414" cy="544930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b="3839"/>
          <a:stretch>
            <a:fillRect/>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4">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26543495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 CO2M">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54" y="1286131"/>
            <a:ext cx="9479236" cy="5334150"/>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a:blip r:embed="rId3">
            <a:extLst>
              <a:ext uri="{28A0092B-C50C-407E-A947-70E740481C1C}">
                <a14:useLocalDpi xmlns:a14="http://schemas.microsoft.com/office/drawing/2010/main" val="0"/>
              </a:ext>
            </a:extLst>
          </a:blip>
          <a:srcRect r="-88"/>
          <a:stretch>
            <a:fillRect/>
          </a:stretch>
        </p:blipFill>
        <p:spPr>
          <a:xfrm>
            <a:off x="371032" y="114424"/>
            <a:ext cx="1703214" cy="438072"/>
          </a:xfrm>
          <a:prstGeom prst="rect">
            <a:avLst/>
          </a:prstGeom>
        </p:spPr>
      </p:pic>
    </p:spTree>
    <p:extLst>
      <p:ext uri="{BB962C8B-B14F-4D97-AF65-F5344CB8AC3E}">
        <p14:creationId xmlns:p14="http://schemas.microsoft.com/office/powerpoint/2010/main" val="167458287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hyperlink" Target="m-files://show/7235DDED-B8A6-4E3A-A71E-E576E92F5EE1/0-2163900?property=PGCE5437D590C04754BEE9A57B4DF061F0"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hyperlink" Target="m-files://show/7235DDED-B8A6-4E3A-A71E-E576E92F5EE1/0-2163900?property=PG7957932C1D8B422FA7838BCB926F04D5"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m-files://show/7235DDED-B8A6-4E3A-A71E-E576E92F5EE1/0-2163900?property=PG287DD6AA5F5449A297586565E64CBBF3" TargetMode="Externa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ln>
        </p:spPr>
        <p:txBody>
          <a:bodyPr vert="horz" wrap="square" lIns="0" tIns="36000" rIns="36000" bIns="36000" numCol="1" anchor="ctr" anchorCtr="0" compatLnSpc="1">
            <a:prstTxWarp prst="textNoShape">
              <a:avLst/>
            </a:prstTxWarp>
            <a:normAutofit/>
          </a:bodyPr>
          <a:lstStyle/>
          <a:p>
            <a:pPr lvl="0"/>
            <a:r>
              <a:rPr lang="en-GB"/>
              <a:t>Click to edit Master title style</a:t>
            </a:r>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ln>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a:solidFill>
                  <a:schemeClr val="bg1"/>
                </a:solidFill>
                <a:latin typeface="Bahnschrift SemiLight" panose="020B0502040204020203" pitchFamily="34" charset="0"/>
                <a:ea typeface="Roboto" panose="02000000000000000000" pitchFamily="2" charset="0"/>
              </a:rPr>
              <a:t>www.eumetsat.int</a:t>
            </a:r>
          </a:p>
        </p:txBody>
      </p:sp>
      <p:sp>
        <p:nvSpPr>
          <p:cNvPr id="2" name="Rectangle 1"/>
          <p:cNvSpPr/>
          <p:nvPr userDrawn="1"/>
        </p:nvSpPr>
        <p:spPr>
          <a:xfrm>
            <a:off x="11519350" y="6593586"/>
            <a:ext cx="609135" cy="261610"/>
          </a:xfrm>
          <a:prstGeom prst="rect">
            <a:avLst/>
          </a:prstGeom>
        </p:spPr>
        <p:txBody>
          <a:bodyPr wrap="square">
            <a:spAutoFit/>
          </a:bodyPr>
          <a:lstStyle/>
          <a:p>
            <a:pPr algn="r"/>
            <a:fld id="{FF9CC606-8418-49EA-9DB7-3FFD72983DD3}" type="slidenum">
              <a:rPr lang="de-DE" sz="1100" b="0" smtClean="0">
                <a:solidFill>
                  <a:srgbClr val="00B5E2"/>
                </a:solidFill>
                <a:latin typeface="Arial" panose="020B0604020202020204" pitchFamily="34" charset="0"/>
                <a:ea typeface="Roboto" panose="02000000000000000000" pitchFamily="2" charset="0"/>
                <a:cs typeface="Arial" panose="020B0604020202020204" pitchFamily="34" charset="0"/>
              </a:rPr>
              <a:pPr algn="r"/>
              <a:t>‹#›</a:t>
            </a:fld>
            <a:endParaRPr lang="en-GB" sz="1000">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ECD20100-422D-809D-958D-C82D59239957}"/>
              </a:ext>
            </a:extLst>
          </p:cNvPr>
          <p:cNvSpPr txBox="1"/>
          <p:nvPr userDrawn="1"/>
        </p:nvSpPr>
        <p:spPr>
          <a:xfrm>
            <a:off x="145053" y="6596390"/>
            <a:ext cx="4461781" cy="259080"/>
          </a:xfrm>
          <a:prstGeom prst="rect">
            <a:avLst/>
          </a:prstGeom>
          <a:noFill/>
        </p:spPr>
        <p:txBody>
          <a:bodyPr wrap="square" rtlCol="0">
            <a:spAutoFit/>
          </a:bodyPr>
          <a:lstStyle/>
          <a:p>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hlinkClick r:id="rId33">
                  <a:extLst>
                    <a:ext uri="{A12FA001-AC4F-418D-AE19-62706E023703}">
                      <ahyp:hlinkClr xmlns:ahyp="http://schemas.microsoft.com/office/drawing/2018/hyperlinkcolor" val="tx"/>
                    </a:ext>
                  </a:extLst>
                </a:hlinkClick>
              </a:rPr>
              <a:t>EUM2030646</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rPr>
              <a:t>, v</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hlinkClick r:id="rId34">
                  <a:extLst>
                    <a:ext uri="{A12FA001-AC4F-418D-AE19-62706E023703}">
                      <ahyp:hlinkClr xmlns:ahyp="http://schemas.microsoft.com/office/drawing/2018/hyperlinkcolor" val="tx"/>
                    </a:ext>
                  </a:extLst>
                </a:hlinkClick>
              </a:rPr>
              <a:t>1</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rPr>
              <a:t>  </a:t>
            </a:r>
            <a:r>
              <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hlinkClick r:id="rId35">
                  <a:extLst>
                    <a:ext uri="{A12FA001-AC4F-418D-AE19-62706E023703}">
                      <ahyp:hlinkClr xmlns:ahyp="http://schemas.microsoft.com/office/drawing/2018/hyperlinkcolor" val="tx"/>
                    </a:ext>
                  </a:extLst>
                </a:hlinkClick>
              </a:rPr>
              <a:t>23 June 2025</a:t>
            </a:r>
            <a:endPar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AC6526B0-0085-C373-F3C8-BB3A6BF838E1}"/>
              </a:ext>
            </a:extLst>
          </p:cNvPr>
          <p:cNvSpPr txBox="1"/>
          <p:nvPr userDrawn="1"/>
        </p:nvSpPr>
        <p:spPr>
          <a:xfrm>
            <a:off x="4245428" y="6593586"/>
            <a:ext cx="4088676" cy="25908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fr-FR" sz="1100" b="0" kern="100" spc="-100">
                <a:solidFill>
                  <a:srgbClr val="00B5E2"/>
                </a:solidFill>
                <a:latin typeface="Arial" panose="020B0604020202020204" pitchFamily="34" charset="0"/>
                <a:ea typeface="Roboto" panose="02000000000000000000" pitchFamily="2" charset="0"/>
                <a:cs typeface="Arial" panose="020B0604020202020204" pitchFamily="34" charset="0"/>
              </a:rPr>
              <a:t> </a:t>
            </a:r>
            <a:endParaRPr lang="en-IE" sz="1100" b="0" kern="100" spc="-100">
              <a:solidFill>
                <a:srgbClr val="00B5E2"/>
              </a:solidFill>
              <a:latin typeface="Arial" panose="020B0604020202020204" pitchFamily="34" charset="0"/>
              <a:ea typeface="Roboto" panose="02000000000000000000" pitchFamily="2"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7670" r:id="rId1"/>
    <p:sldLayoutId id="2147487676" r:id="rId2"/>
    <p:sldLayoutId id="2147487671" r:id="rId3"/>
    <p:sldLayoutId id="2147487710" r:id="rId4"/>
    <p:sldLayoutId id="2147487721" r:id="rId5"/>
    <p:sldLayoutId id="2147487722" r:id="rId6"/>
    <p:sldLayoutId id="2147487723" r:id="rId7"/>
    <p:sldLayoutId id="2147487724" r:id="rId8"/>
    <p:sldLayoutId id="2147487726" r:id="rId9"/>
    <p:sldLayoutId id="2147487727" r:id="rId10"/>
    <p:sldLayoutId id="2147487728" r:id="rId11"/>
    <p:sldLayoutId id="2147487729" r:id="rId12"/>
    <p:sldLayoutId id="2147487730" r:id="rId13"/>
    <p:sldLayoutId id="2147487725" r:id="rId14"/>
    <p:sldLayoutId id="2147487731" r:id="rId15"/>
    <p:sldLayoutId id="2147487732" r:id="rId16"/>
    <p:sldLayoutId id="2147487678" r:id="rId17"/>
    <p:sldLayoutId id="2147487733" r:id="rId18"/>
    <p:sldLayoutId id="2147487735" r:id="rId19"/>
    <p:sldLayoutId id="2147487737" r:id="rId20"/>
    <p:sldLayoutId id="2147487739" r:id="rId21"/>
    <p:sldLayoutId id="2147487679" r:id="rId22"/>
    <p:sldLayoutId id="2147487734" r:id="rId23"/>
    <p:sldLayoutId id="2147487736" r:id="rId24"/>
    <p:sldLayoutId id="2147487738" r:id="rId25"/>
    <p:sldLayoutId id="2147487740" r:id="rId26"/>
    <p:sldLayoutId id="2147487717" r:id="rId27"/>
    <p:sldLayoutId id="2147487720" r:id="rId28"/>
    <p:sldLayoutId id="2147487718" r:id="rId29"/>
    <p:sldLayoutId id="2147487741" r:id="rId30"/>
    <p:sldLayoutId id="2147487742" r:id="rId31"/>
  </p:sldLayoutIdLst>
  <p:transition/>
  <p:txStyles>
    <p:titleStyle>
      <a:lvl1pPr marL="220791" algn="l" rtl="0" eaLnBrk="1" fontAlgn="base" hangingPunct="1">
        <a:spcBef>
          <a:spcPct val="0"/>
        </a:spcBef>
        <a:spcAft>
          <a:spcPct val="0"/>
        </a:spcAft>
        <a:defRPr sz="3200" b="1" spc="-100" baseline="0">
          <a:solidFill>
            <a:schemeClr val="bg1"/>
          </a:solidFill>
          <a:latin typeface="Arial" panose="020B0604020202020204" pitchFamily="34" charset="0"/>
          <a:ea typeface="+mj-ea"/>
          <a:cs typeface="Arial" panose="020B0604020202020204" pitchFamily="34" charset="0"/>
        </a:defRPr>
      </a:lvl1pPr>
      <a:lvl2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2pPr>
      <a:lvl3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3pPr>
      <a:lvl4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4pPr>
      <a:lvl5pPr marL="220791" algn="l" rtl="0" eaLnBrk="1" fontAlgn="base" hangingPunct="1">
        <a:spcBef>
          <a:spcPct val="0"/>
        </a:spcBef>
        <a:spcAft>
          <a:spcPct val="0"/>
        </a:spcAft>
        <a:defRPr sz="3446" b="1">
          <a:solidFill>
            <a:schemeClr val="bg1"/>
          </a:solidFill>
          <a:latin typeface="Arial" panose="020B0604020202020204" pitchFamily="34" charset="0"/>
          <a:cs typeface="Arial" panose="020B0604020202020204"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Arial" panose="020B0604020202020204"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Arial" panose="020B0604020202020204"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Arial" panose="020B0604020202020204"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Arial" panose="020B0604020202020204"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Arial" panose="020B0604020202020204"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an.Strandgren@eumetsat.int"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7.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user.eumetsat.int/resources/user-guides/mtg-fci-l2-oca-data-guide" TargetMode="External"/><Relationship Id="rId7" Type="http://schemas.openxmlformats.org/officeDocument/2006/relationships/hyperlink" Target="https://user.eumetsat.int/resources/user-guides/mtg-fci-l2-olr-data-guide" TargetMode="External"/><Relationship Id="rId2" Type="http://schemas.openxmlformats.org/officeDocument/2006/relationships/hyperlink" Target="https://user.eumetsat.int/resources/user-guides/mtg-fci-l2-clm-and-cla-data-guide" TargetMode="External"/><Relationship Id="rId1" Type="http://schemas.openxmlformats.org/officeDocument/2006/relationships/slideLayout" Target="../slideLayouts/slideLayout27.xml"/><Relationship Id="rId6" Type="http://schemas.openxmlformats.org/officeDocument/2006/relationships/hyperlink" Target="https://user.eumetsat.int/resources/user-guides/mtg-fci-l2-amv-data-guide" TargetMode="External"/><Relationship Id="rId5" Type="http://schemas.openxmlformats.org/officeDocument/2006/relationships/hyperlink" Target="https://user.eumetsat.int/resources/user-guides/mtg-fci-l2-asr-data-guide" TargetMode="External"/><Relationship Id="rId4" Type="http://schemas.openxmlformats.org/officeDocument/2006/relationships/hyperlink" Target="https://user.eumetsat.int/resources/user-guides/mtg-fci-l2-gii-data-guid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p:cNvSpPr txBox="1"/>
          <p:nvPr/>
        </p:nvSpPr>
        <p:spPr>
          <a:xfrm>
            <a:off x="6717475" y="1884153"/>
            <a:ext cx="5474525" cy="3872168"/>
          </a:xfrm>
          <a:prstGeom prst="rect">
            <a:avLst/>
          </a:prstGeom>
          <a:solidFill>
            <a:schemeClr val="bg1"/>
          </a:solidFill>
        </p:spPr>
        <p:txBody>
          <a:bodyPr wrap="square" lIns="288000" tIns="180000" rIns="288000" bIns="180000" rtlCol="0" anchor="t" anchorCtr="0">
            <a:spAutoFit/>
          </a:bodyPr>
          <a:lstStyle/>
          <a:p>
            <a:pPr>
              <a:defRPr/>
            </a:pPr>
            <a:r>
              <a:rPr lang="en-GB" sz="2800" spc="-100" dirty="0">
                <a:solidFill>
                  <a:schemeClr val="tx1">
                    <a:lumMod val="95000"/>
                  </a:schemeClr>
                </a:solidFill>
                <a:latin typeface="Arial" panose="020B0604020202020204" pitchFamily="34" charset="0"/>
                <a:cs typeface="Arial" panose="020B0604020202020204" pitchFamily="34" charset="0"/>
              </a:rPr>
              <a:t>FCI Level-2 Products from the EUMETSAT Central Facility</a:t>
            </a:r>
          </a:p>
          <a:p>
            <a:pPr>
              <a:defRPr/>
            </a:pPr>
            <a:endParaRPr lang="en-GB" sz="2800" spc="-100" dirty="0">
              <a:solidFill>
                <a:schemeClr val="tx1">
                  <a:lumMod val="95000"/>
                </a:schemeClr>
              </a:solidFill>
              <a:latin typeface="Arial" panose="020B0604020202020204" pitchFamily="34" charset="0"/>
              <a:cs typeface="Arial" panose="020B0604020202020204" pitchFamily="34" charset="0"/>
            </a:endParaRPr>
          </a:p>
          <a:p>
            <a:pPr>
              <a:defRPr/>
            </a:pPr>
            <a:r>
              <a:rPr lang="en-GB" sz="2000" u="sng" spc="-100" dirty="0">
                <a:solidFill>
                  <a:schemeClr val="tx1">
                    <a:lumMod val="95000"/>
                  </a:schemeClr>
                </a:solidFill>
                <a:latin typeface="Arial" panose="020B0604020202020204" pitchFamily="34" charset="0"/>
                <a:cs typeface="Arial" panose="020B0604020202020204" pitchFamily="34" charset="0"/>
              </a:rPr>
              <a:t>Johan Strandgren </a:t>
            </a:r>
            <a:r>
              <a:rPr lang="en-GB" sz="2000" b="0" spc="-100" dirty="0">
                <a:solidFill>
                  <a:schemeClr val="tx1">
                    <a:lumMod val="95000"/>
                  </a:schemeClr>
                </a:solidFill>
                <a:latin typeface="Arial" panose="020B0604020202020204" pitchFamily="34" charset="0"/>
                <a:cs typeface="Arial" panose="020B0604020202020204" pitchFamily="34" charset="0"/>
              </a:rPr>
              <a:t>with contributions from </a:t>
            </a:r>
            <a:endParaRPr lang="en-GB" sz="3200" spc="-100" dirty="0">
              <a:solidFill>
                <a:schemeClr val="tx1">
                  <a:lumMod val="95000"/>
                </a:schemeClr>
              </a:solidFill>
              <a:latin typeface="Arial" panose="020B0604020202020204" pitchFamily="34" charset="0"/>
              <a:cs typeface="Arial" panose="020B0604020202020204" pitchFamily="34" charset="0"/>
            </a:endParaRPr>
          </a:p>
          <a:p>
            <a:pPr algn="just">
              <a:spcBef>
                <a:spcPts val="1200"/>
              </a:spcBef>
              <a:defRPr/>
            </a:pPr>
            <a:r>
              <a:rPr lang="en-GB" sz="1600" b="0" spc="-100" dirty="0">
                <a:solidFill>
                  <a:schemeClr val="tx1">
                    <a:lumMod val="95000"/>
                  </a:schemeClr>
                </a:solidFill>
                <a:latin typeface="Arial" panose="020B0604020202020204" pitchFamily="34" charset="0"/>
                <a:cs typeface="Arial" panose="020B0604020202020204" pitchFamily="34" charset="0"/>
              </a:rPr>
              <a:t>Youva Aoun, Regis Borde, Alessio Bozzo, Alessandro Burini, Manuel Carranza, Greg Dew, John Jackson, Hans-Joachim Lutz, Andrea Meraner, Olivier Samain, Loredana Spezzi</a:t>
            </a:r>
            <a:endParaRPr lang="en-GB" sz="1800" b="0" kern="0" dirty="0">
              <a:solidFill>
                <a:schemeClr val="tx1">
                  <a:lumMod val="95000"/>
                </a:schemeClr>
              </a:solidFill>
              <a:latin typeface="Arial" panose="020B0604020202020204" pitchFamily="34" charset="0"/>
              <a:ea typeface="Roboto Medium" panose="02000000000000000000" pitchFamily="2" charset="0"/>
              <a:cs typeface="Arial" panose="020B0604020202020204" pitchFamily="34" charset="0"/>
            </a:endParaRPr>
          </a:p>
          <a:p>
            <a:pPr>
              <a:defRPr/>
            </a:pPr>
            <a:endParaRPr lang="en-GB" sz="1800" b="0" kern="0" dirty="0">
              <a:solidFill>
                <a:schemeClr val="tx1">
                  <a:lumMod val="95000"/>
                </a:schemeClr>
              </a:solidFill>
              <a:latin typeface="Arial" panose="020B0604020202020204" pitchFamily="34" charset="0"/>
              <a:ea typeface="Roboto Medium" panose="02000000000000000000" pitchFamily="2" charset="0"/>
              <a:cs typeface="Arial" panose="020B0604020202020204" pitchFamily="34" charset="0"/>
            </a:endParaRPr>
          </a:p>
          <a:p>
            <a:pPr>
              <a:defRPr/>
            </a:pPr>
            <a:r>
              <a:rPr lang="en-GB" sz="1600" b="0" i="1" kern="0" dirty="0">
                <a:solidFill>
                  <a:schemeClr val="tx1">
                    <a:lumMod val="95000"/>
                  </a:schemeClr>
                </a:solidFill>
                <a:latin typeface="Arial" panose="020B0604020202020204" pitchFamily="34" charset="0"/>
                <a:ea typeface="Roboto" panose="02000000000000000000" pitchFamily="2" charset="0"/>
                <a:cs typeface="Arial" panose="020B0604020202020204" pitchFamily="34" charset="0"/>
              </a:rPr>
              <a:t>EUMeTrain MTG Event Week | June 24, 2025 | Online</a:t>
            </a:r>
          </a:p>
          <a:p>
            <a:pPr>
              <a:defRPr/>
            </a:pPr>
            <a:endParaRPr lang="en-GB" sz="1600" b="0" i="1" kern="0" dirty="0">
              <a:solidFill>
                <a:schemeClr val="tx1">
                  <a:lumMod val="95000"/>
                </a:schemeClr>
              </a:solidFill>
              <a:latin typeface="Arial" panose="020B0604020202020204" pitchFamily="34" charset="0"/>
              <a:ea typeface="Roboto" panose="02000000000000000000" pitchFamily="2" charset="0"/>
              <a:cs typeface="Arial" panose="020B0604020202020204" pitchFamily="34" charset="0"/>
            </a:endParaRPr>
          </a:p>
          <a:p>
            <a:pPr>
              <a:defRPr/>
            </a:pPr>
            <a:r>
              <a:rPr lang="en-GB" sz="1600" b="0" i="1" kern="0" dirty="0">
                <a:solidFill>
                  <a:schemeClr val="tx1">
                    <a:lumMod val="95000"/>
                  </a:schemeClr>
                </a:solidFill>
                <a:latin typeface="Arial" panose="020B0604020202020204" pitchFamily="34" charset="0"/>
                <a:ea typeface="Roboto" panose="02000000000000000000" pitchFamily="2" charset="0"/>
                <a:cs typeface="Arial" panose="020B0604020202020204" pitchFamily="34" charset="0"/>
              </a:rPr>
              <a:t>Contact: </a:t>
            </a:r>
            <a:r>
              <a:rPr lang="en-GB" sz="1600" b="0" i="1" kern="0" dirty="0">
                <a:solidFill>
                  <a:schemeClr val="bg1">
                    <a:lumMod val="25000"/>
                    <a:lumOff val="75000"/>
                  </a:schemeClr>
                </a:solidFill>
                <a:latin typeface="Arial" panose="020B0604020202020204" pitchFamily="34"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Johan.Strandgren@eumetsat.int</a:t>
            </a:r>
            <a:endParaRPr lang="en-GB" sz="1600" b="0" i="1" kern="0" dirty="0">
              <a:solidFill>
                <a:schemeClr val="bg1">
                  <a:lumMod val="25000"/>
                  <a:lumOff val="7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5945785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3501-F407-062C-F0C4-8CBF57917294}"/>
              </a:ext>
            </a:extLst>
          </p:cNvPr>
          <p:cNvSpPr>
            <a:spLocks noGrp="1"/>
          </p:cNvSpPr>
          <p:nvPr>
            <p:ph type="title"/>
          </p:nvPr>
        </p:nvSpPr>
        <p:spPr/>
        <p:txBody>
          <a:bodyPr/>
          <a:lstStyle/>
          <a:p>
            <a:r>
              <a:rPr lang="en-GB"/>
              <a:t>OCA datasets</a:t>
            </a:r>
            <a:endParaRPr lang="en-IE"/>
          </a:p>
        </p:txBody>
      </p:sp>
      <p:pic>
        <p:nvPicPr>
          <p:cNvPr id="5" name="Picture 4">
            <a:extLst>
              <a:ext uri="{FF2B5EF4-FFF2-40B4-BE49-F238E27FC236}">
                <a16:creationId xmlns:a16="http://schemas.microsoft.com/office/drawing/2014/main" id="{2BEABF30-F1B2-7FA6-E521-E5FF617FDE88}"/>
              </a:ext>
            </a:extLst>
          </p:cNvPr>
          <p:cNvPicPr>
            <a:picLocks noChangeAspect="1"/>
          </p:cNvPicPr>
          <p:nvPr/>
        </p:nvPicPr>
        <p:blipFill>
          <a:blip r:embed="rId2"/>
          <a:stretch>
            <a:fillRect/>
          </a:stretch>
        </p:blipFill>
        <p:spPr>
          <a:xfrm>
            <a:off x="250824" y="746784"/>
            <a:ext cx="3831647" cy="2512626"/>
          </a:xfrm>
          <a:prstGeom prst="rect">
            <a:avLst/>
          </a:prstGeom>
        </p:spPr>
      </p:pic>
      <p:pic>
        <p:nvPicPr>
          <p:cNvPr id="7" name="Picture 6">
            <a:extLst>
              <a:ext uri="{FF2B5EF4-FFF2-40B4-BE49-F238E27FC236}">
                <a16:creationId xmlns:a16="http://schemas.microsoft.com/office/drawing/2014/main" id="{92578DF1-42C3-F3B9-6F9E-10C54253A952}"/>
              </a:ext>
            </a:extLst>
          </p:cNvPr>
          <p:cNvPicPr>
            <a:picLocks noChangeAspect="1"/>
          </p:cNvPicPr>
          <p:nvPr/>
        </p:nvPicPr>
        <p:blipFill>
          <a:blip r:embed="rId3"/>
          <a:stretch>
            <a:fillRect/>
          </a:stretch>
        </p:blipFill>
        <p:spPr>
          <a:xfrm>
            <a:off x="4161702" y="746784"/>
            <a:ext cx="3838015" cy="2512626"/>
          </a:xfrm>
          <a:prstGeom prst="rect">
            <a:avLst/>
          </a:prstGeom>
        </p:spPr>
      </p:pic>
      <p:pic>
        <p:nvPicPr>
          <p:cNvPr id="11" name="Picture 10">
            <a:extLst>
              <a:ext uri="{FF2B5EF4-FFF2-40B4-BE49-F238E27FC236}">
                <a16:creationId xmlns:a16="http://schemas.microsoft.com/office/drawing/2014/main" id="{05925874-6F05-B1C9-461E-167FB906B301}"/>
              </a:ext>
            </a:extLst>
          </p:cNvPr>
          <p:cNvPicPr>
            <a:picLocks noChangeAspect="1"/>
          </p:cNvPicPr>
          <p:nvPr/>
        </p:nvPicPr>
        <p:blipFill>
          <a:blip r:embed="rId4"/>
          <a:stretch>
            <a:fillRect/>
          </a:stretch>
        </p:blipFill>
        <p:spPr>
          <a:xfrm>
            <a:off x="8078948" y="746784"/>
            <a:ext cx="3824001" cy="2883107"/>
          </a:xfrm>
          <a:prstGeom prst="rect">
            <a:avLst/>
          </a:prstGeom>
        </p:spPr>
      </p:pic>
      <p:pic>
        <p:nvPicPr>
          <p:cNvPr id="13" name="Picture 12">
            <a:extLst>
              <a:ext uri="{FF2B5EF4-FFF2-40B4-BE49-F238E27FC236}">
                <a16:creationId xmlns:a16="http://schemas.microsoft.com/office/drawing/2014/main" id="{B2A414E7-317E-2B7D-CD0C-671B7C4F4A57}"/>
              </a:ext>
            </a:extLst>
          </p:cNvPr>
          <p:cNvPicPr>
            <a:picLocks noChangeAspect="1"/>
          </p:cNvPicPr>
          <p:nvPr/>
        </p:nvPicPr>
        <p:blipFill>
          <a:blip r:embed="rId5"/>
          <a:stretch>
            <a:fillRect/>
          </a:stretch>
        </p:blipFill>
        <p:spPr>
          <a:xfrm>
            <a:off x="8063135" y="746784"/>
            <a:ext cx="3839814" cy="2883107"/>
          </a:xfrm>
          <a:prstGeom prst="rect">
            <a:avLst/>
          </a:prstGeom>
        </p:spPr>
      </p:pic>
      <p:pic>
        <p:nvPicPr>
          <p:cNvPr id="15" name="Picture 14">
            <a:extLst>
              <a:ext uri="{FF2B5EF4-FFF2-40B4-BE49-F238E27FC236}">
                <a16:creationId xmlns:a16="http://schemas.microsoft.com/office/drawing/2014/main" id="{AEAB18C2-5D2B-73FA-355E-0824C6A920B3}"/>
              </a:ext>
            </a:extLst>
          </p:cNvPr>
          <p:cNvPicPr>
            <a:picLocks noChangeAspect="1"/>
          </p:cNvPicPr>
          <p:nvPr/>
        </p:nvPicPr>
        <p:blipFill>
          <a:blip r:embed="rId6"/>
          <a:stretch>
            <a:fillRect/>
          </a:stretch>
        </p:blipFill>
        <p:spPr>
          <a:xfrm>
            <a:off x="250824" y="3378716"/>
            <a:ext cx="3838379" cy="2883107"/>
          </a:xfrm>
          <a:prstGeom prst="rect">
            <a:avLst/>
          </a:prstGeom>
        </p:spPr>
      </p:pic>
      <p:pic>
        <p:nvPicPr>
          <p:cNvPr id="17" name="Picture 16">
            <a:extLst>
              <a:ext uri="{FF2B5EF4-FFF2-40B4-BE49-F238E27FC236}">
                <a16:creationId xmlns:a16="http://schemas.microsoft.com/office/drawing/2014/main" id="{9BF12EEA-D1EA-8F12-924B-2C534FB946A4}"/>
              </a:ext>
            </a:extLst>
          </p:cNvPr>
          <p:cNvPicPr>
            <a:picLocks noChangeAspect="1"/>
          </p:cNvPicPr>
          <p:nvPr/>
        </p:nvPicPr>
        <p:blipFill>
          <a:blip r:embed="rId7"/>
          <a:stretch>
            <a:fillRect/>
          </a:stretch>
        </p:blipFill>
        <p:spPr>
          <a:xfrm>
            <a:off x="4161702" y="3378716"/>
            <a:ext cx="3824001" cy="2824938"/>
          </a:xfrm>
          <a:prstGeom prst="rect">
            <a:avLst/>
          </a:prstGeom>
        </p:spPr>
      </p:pic>
      <p:pic>
        <p:nvPicPr>
          <p:cNvPr id="19" name="Picture 18">
            <a:extLst>
              <a:ext uri="{FF2B5EF4-FFF2-40B4-BE49-F238E27FC236}">
                <a16:creationId xmlns:a16="http://schemas.microsoft.com/office/drawing/2014/main" id="{84D5CF4C-4C22-ECEC-015E-8C3A8A046B9E}"/>
              </a:ext>
            </a:extLst>
          </p:cNvPr>
          <p:cNvPicPr>
            <a:picLocks noChangeAspect="1"/>
          </p:cNvPicPr>
          <p:nvPr/>
        </p:nvPicPr>
        <p:blipFill>
          <a:blip r:embed="rId8"/>
          <a:stretch>
            <a:fillRect/>
          </a:stretch>
        </p:blipFill>
        <p:spPr>
          <a:xfrm>
            <a:off x="4161703" y="3378716"/>
            <a:ext cx="3824000" cy="2883107"/>
          </a:xfrm>
          <a:prstGeom prst="rect">
            <a:avLst/>
          </a:prstGeom>
        </p:spPr>
      </p:pic>
      <p:sp>
        <p:nvSpPr>
          <p:cNvPr id="20" name="TextBox 19">
            <a:extLst>
              <a:ext uri="{FF2B5EF4-FFF2-40B4-BE49-F238E27FC236}">
                <a16:creationId xmlns:a16="http://schemas.microsoft.com/office/drawing/2014/main" id="{D7619AC7-ABA6-6D5B-26DE-C1CC191EB80A}"/>
              </a:ext>
            </a:extLst>
          </p:cNvPr>
          <p:cNvSpPr txBox="1"/>
          <p:nvPr/>
        </p:nvSpPr>
        <p:spPr>
          <a:xfrm>
            <a:off x="4230149" y="824806"/>
            <a:ext cx="1228436" cy="338554"/>
          </a:xfrm>
          <a:prstGeom prst="rect">
            <a:avLst/>
          </a:prstGeom>
          <a:solidFill>
            <a:schemeClr val="tx1"/>
          </a:solidFill>
        </p:spPr>
        <p:txBody>
          <a:bodyPr wrap="square" rtlCol="0">
            <a:spAutoFit/>
          </a:bodyPr>
          <a:lstStyle/>
          <a:p>
            <a:r>
              <a:rPr lang="en-GB" sz="1600" b="0" kern="100" spc="-100">
                <a:solidFill>
                  <a:schemeClr val="tx2"/>
                </a:solidFill>
                <a:latin typeface="Bahnschrift Light" panose="020B0502040204020203" pitchFamily="34" charset="0"/>
                <a:ea typeface="Roboto" panose="02000000000000000000" pitchFamily="2" charset="0"/>
              </a:rPr>
              <a:t>Cloud phase</a:t>
            </a:r>
            <a:endParaRPr lang="en-IE" sz="1600" b="0" kern="100" spc="-100" err="1">
              <a:solidFill>
                <a:schemeClr val="tx2"/>
              </a:solidFill>
              <a:latin typeface="Bahnschrift Light" panose="020B0502040204020203" pitchFamily="34" charset="0"/>
              <a:ea typeface="Roboto" panose="02000000000000000000" pitchFamily="2" charset="0"/>
            </a:endParaRPr>
          </a:p>
        </p:txBody>
      </p:sp>
      <p:sp>
        <p:nvSpPr>
          <p:cNvPr id="21" name="TextBox 20">
            <a:extLst>
              <a:ext uri="{FF2B5EF4-FFF2-40B4-BE49-F238E27FC236}">
                <a16:creationId xmlns:a16="http://schemas.microsoft.com/office/drawing/2014/main" id="{19FDABCD-2565-987A-0DFB-1DB42E808D0A}"/>
              </a:ext>
            </a:extLst>
          </p:cNvPr>
          <p:cNvSpPr txBox="1"/>
          <p:nvPr/>
        </p:nvSpPr>
        <p:spPr>
          <a:xfrm>
            <a:off x="8158488" y="746784"/>
            <a:ext cx="1973803" cy="584775"/>
          </a:xfrm>
          <a:prstGeom prst="rect">
            <a:avLst/>
          </a:prstGeom>
          <a:solidFill>
            <a:schemeClr val="tx1"/>
          </a:solidFill>
        </p:spPr>
        <p:txBody>
          <a:bodyPr wrap="square" rtlCol="0">
            <a:spAutoFit/>
          </a:bodyPr>
          <a:lstStyle/>
          <a:p>
            <a:r>
              <a:rPr lang="en-GB" sz="1600" b="0" kern="100" spc="-100">
                <a:solidFill>
                  <a:schemeClr val="tx2"/>
                </a:solidFill>
                <a:latin typeface="Bahnschrift Light" panose="020B0502040204020203" pitchFamily="34" charset="0"/>
                <a:ea typeface="Roboto" panose="02000000000000000000" pitchFamily="2" charset="0"/>
              </a:rPr>
              <a:t>Cloud top (pressure, height, temperature)</a:t>
            </a:r>
            <a:endParaRPr lang="en-IE" sz="1600" b="0" kern="100" spc="-100" err="1">
              <a:solidFill>
                <a:schemeClr val="tx2"/>
              </a:solidFill>
              <a:latin typeface="Bahnschrift Light" panose="020B0502040204020203" pitchFamily="34" charset="0"/>
              <a:ea typeface="Roboto" panose="02000000000000000000" pitchFamily="2" charset="0"/>
            </a:endParaRPr>
          </a:p>
        </p:txBody>
      </p:sp>
      <p:sp>
        <p:nvSpPr>
          <p:cNvPr id="22" name="TextBox 21">
            <a:extLst>
              <a:ext uri="{FF2B5EF4-FFF2-40B4-BE49-F238E27FC236}">
                <a16:creationId xmlns:a16="http://schemas.microsoft.com/office/drawing/2014/main" id="{4CDBCA1D-BDF0-E3CD-93AE-55CB9142DB9E}"/>
              </a:ext>
            </a:extLst>
          </p:cNvPr>
          <p:cNvSpPr txBox="1"/>
          <p:nvPr/>
        </p:nvSpPr>
        <p:spPr>
          <a:xfrm>
            <a:off x="289052" y="3429000"/>
            <a:ext cx="1881494" cy="338554"/>
          </a:xfrm>
          <a:prstGeom prst="rect">
            <a:avLst/>
          </a:prstGeom>
          <a:solidFill>
            <a:schemeClr val="tx1"/>
          </a:solidFill>
        </p:spPr>
        <p:txBody>
          <a:bodyPr wrap="square" rtlCol="0">
            <a:spAutoFit/>
          </a:bodyPr>
          <a:lstStyle/>
          <a:p>
            <a:r>
              <a:rPr lang="en-GB" sz="1600" b="0" kern="100" spc="-100">
                <a:solidFill>
                  <a:schemeClr val="tx2"/>
                </a:solidFill>
                <a:latin typeface="Bahnschrift Light" panose="020B0502040204020203" pitchFamily="34" charset="0"/>
                <a:ea typeface="Roboto" panose="02000000000000000000" pitchFamily="2" charset="0"/>
              </a:rPr>
              <a:t>Cloud effective radius</a:t>
            </a:r>
            <a:endParaRPr lang="en-IE" sz="1600" b="0" kern="100" spc="-100" err="1">
              <a:solidFill>
                <a:schemeClr val="tx2"/>
              </a:solidFill>
              <a:latin typeface="Bahnschrift Light" panose="020B0502040204020203" pitchFamily="34" charset="0"/>
              <a:ea typeface="Roboto" panose="02000000000000000000" pitchFamily="2" charset="0"/>
            </a:endParaRPr>
          </a:p>
        </p:txBody>
      </p:sp>
      <p:sp>
        <p:nvSpPr>
          <p:cNvPr id="23" name="TextBox 22">
            <a:extLst>
              <a:ext uri="{FF2B5EF4-FFF2-40B4-BE49-F238E27FC236}">
                <a16:creationId xmlns:a16="http://schemas.microsoft.com/office/drawing/2014/main" id="{84CAA6DB-1033-23FB-2FC6-8D7A2E4CA73D}"/>
              </a:ext>
            </a:extLst>
          </p:cNvPr>
          <p:cNvSpPr txBox="1"/>
          <p:nvPr/>
        </p:nvSpPr>
        <p:spPr>
          <a:xfrm>
            <a:off x="4230149" y="3429000"/>
            <a:ext cx="2018417" cy="338554"/>
          </a:xfrm>
          <a:prstGeom prst="rect">
            <a:avLst/>
          </a:prstGeom>
          <a:solidFill>
            <a:schemeClr val="tx1"/>
          </a:solidFill>
        </p:spPr>
        <p:txBody>
          <a:bodyPr wrap="square" rtlCol="0">
            <a:spAutoFit/>
          </a:bodyPr>
          <a:lstStyle/>
          <a:p>
            <a:r>
              <a:rPr lang="en-GB" sz="1600" b="0" kern="100" spc="-100">
                <a:solidFill>
                  <a:schemeClr val="tx2"/>
                </a:solidFill>
                <a:latin typeface="Bahnschrift Light" panose="020B0502040204020203" pitchFamily="34" charset="0"/>
                <a:ea typeface="Roboto" panose="02000000000000000000" pitchFamily="2" charset="0"/>
              </a:rPr>
              <a:t>Cloud optical thickness</a:t>
            </a:r>
            <a:endParaRPr lang="en-IE" sz="1600" b="0" kern="100" spc="-100" err="1">
              <a:solidFill>
                <a:schemeClr val="tx2"/>
              </a:solidFill>
              <a:latin typeface="Bahnschrift Light" panose="020B0502040204020203" pitchFamily="34" charset="0"/>
              <a:ea typeface="Roboto" panose="02000000000000000000" pitchFamily="2" charset="0"/>
            </a:endParaRPr>
          </a:p>
        </p:txBody>
      </p:sp>
      <p:sp>
        <p:nvSpPr>
          <p:cNvPr id="3" name="TextBox 2">
            <a:extLst>
              <a:ext uri="{FF2B5EF4-FFF2-40B4-BE49-F238E27FC236}">
                <a16:creationId xmlns:a16="http://schemas.microsoft.com/office/drawing/2014/main" id="{4664ED58-A395-012B-4483-5DF2D3155EAB}"/>
              </a:ext>
            </a:extLst>
          </p:cNvPr>
          <p:cNvSpPr txBox="1"/>
          <p:nvPr/>
        </p:nvSpPr>
        <p:spPr>
          <a:xfrm>
            <a:off x="8349673" y="3851564"/>
            <a:ext cx="3131127" cy="1569660"/>
          </a:xfrm>
          <a:prstGeom prst="rect">
            <a:avLst/>
          </a:prstGeom>
          <a:noFill/>
        </p:spPr>
        <p:txBody>
          <a:bodyPr wrap="square" rtlCol="0">
            <a:spAutoFit/>
          </a:bodyPr>
          <a:lstStyle/>
          <a:p>
            <a:pPr marL="285750" indent="-285750">
              <a:buFont typeface="Arial" panose="020B0604020202020204" pitchFamily="34" charset="0"/>
              <a:buChar char="•"/>
            </a:pPr>
            <a:r>
              <a:rPr lang="en-GB" sz="1600" b="0" kern="100" spc="-100">
                <a:solidFill>
                  <a:schemeClr val="tx2"/>
                </a:solidFill>
                <a:latin typeface="Bahnschrift Light" panose="020B0502040204020203" pitchFamily="34" charset="0"/>
                <a:ea typeface="Roboto" panose="02000000000000000000" pitchFamily="2" charset="0"/>
              </a:rPr>
              <a:t>Microphysics only available for upper layer</a:t>
            </a:r>
          </a:p>
          <a:p>
            <a:pPr marL="285750" indent="-285750">
              <a:buFont typeface="Arial" panose="020B0604020202020204" pitchFamily="34" charset="0"/>
              <a:buChar char="•"/>
            </a:pPr>
            <a:r>
              <a:rPr lang="en-GB" sz="1600" b="0" kern="100" spc="-100">
                <a:solidFill>
                  <a:schemeClr val="tx2"/>
                </a:solidFill>
                <a:latin typeface="Bahnschrift Light" panose="020B0502040204020203" pitchFamily="34" charset="0"/>
                <a:ea typeface="Roboto" panose="02000000000000000000" pitchFamily="2" charset="0"/>
              </a:rPr>
              <a:t>Two-layer retrieval quality depends on the relative optical thickness of the overlapping layers</a:t>
            </a:r>
            <a:endParaRPr lang="en-IE" sz="1600" b="0" kern="100" spc="-100" err="1">
              <a:solidFill>
                <a:schemeClr val="tx2"/>
              </a:solidFill>
              <a:latin typeface="Bahnschrift Light" panose="020B0502040204020203" pitchFamily="34" charset="0"/>
              <a:ea typeface="Roboto" panose="02000000000000000000" pitchFamily="2" charset="0"/>
            </a:endParaRPr>
          </a:p>
        </p:txBody>
      </p:sp>
      <p:sp>
        <p:nvSpPr>
          <p:cNvPr id="4" name="TextBox 3">
            <a:extLst>
              <a:ext uri="{FF2B5EF4-FFF2-40B4-BE49-F238E27FC236}">
                <a16:creationId xmlns:a16="http://schemas.microsoft.com/office/drawing/2014/main" id="{1B67EBD7-00F9-ED16-5E72-8657DF3988A8}"/>
              </a:ext>
            </a:extLst>
          </p:cNvPr>
          <p:cNvSpPr txBox="1"/>
          <p:nvPr/>
        </p:nvSpPr>
        <p:spPr>
          <a:xfrm>
            <a:off x="4301584" y="3717583"/>
            <a:ext cx="1329070" cy="338554"/>
          </a:xfrm>
          <a:prstGeom prst="rect">
            <a:avLst/>
          </a:prstGeom>
          <a:noFill/>
        </p:spPr>
        <p:txBody>
          <a:bodyPr wrap="square" rtlCol="0">
            <a:spAutoFit/>
          </a:bodyPr>
          <a:lstStyle/>
          <a:p>
            <a:r>
              <a:rPr lang="en-GB" sz="1600" b="0" kern="100" spc="-100">
                <a:solidFill>
                  <a:schemeClr val="tx2"/>
                </a:solidFill>
                <a:latin typeface="Bahnschrift Light" panose="020B0502040204020203" pitchFamily="34" charset="0"/>
                <a:ea typeface="Roboto" panose="02000000000000000000" pitchFamily="2" charset="0"/>
              </a:rPr>
              <a:t>Lower layer</a:t>
            </a:r>
            <a:endParaRPr lang="en-IE" sz="1600" b="0" kern="100" spc="-100" err="1">
              <a:solidFill>
                <a:schemeClr val="tx2"/>
              </a:solidFill>
              <a:latin typeface="Bahnschrift Light" panose="020B0502040204020203" pitchFamily="34" charset="0"/>
              <a:ea typeface="Roboto" panose="02000000000000000000" pitchFamily="2" charset="0"/>
            </a:endParaRPr>
          </a:p>
        </p:txBody>
      </p:sp>
      <p:sp>
        <p:nvSpPr>
          <p:cNvPr id="6" name="TextBox 5">
            <a:extLst>
              <a:ext uri="{FF2B5EF4-FFF2-40B4-BE49-F238E27FC236}">
                <a16:creationId xmlns:a16="http://schemas.microsoft.com/office/drawing/2014/main" id="{555EACAE-C4D2-A1F2-0B6A-8D592F03F250}"/>
              </a:ext>
            </a:extLst>
          </p:cNvPr>
          <p:cNvSpPr txBox="1"/>
          <p:nvPr/>
        </p:nvSpPr>
        <p:spPr>
          <a:xfrm>
            <a:off x="8158488" y="1331559"/>
            <a:ext cx="1329070" cy="338554"/>
          </a:xfrm>
          <a:prstGeom prst="rect">
            <a:avLst/>
          </a:prstGeom>
          <a:noFill/>
        </p:spPr>
        <p:txBody>
          <a:bodyPr wrap="square" rtlCol="0">
            <a:spAutoFit/>
          </a:bodyPr>
          <a:lstStyle/>
          <a:p>
            <a:r>
              <a:rPr lang="en-GB" sz="1600" b="0" kern="100" spc="-100">
                <a:solidFill>
                  <a:schemeClr val="tx2"/>
                </a:solidFill>
                <a:latin typeface="Bahnschrift Light" panose="020B0502040204020203" pitchFamily="34" charset="0"/>
                <a:ea typeface="Roboto" panose="02000000000000000000" pitchFamily="2" charset="0"/>
              </a:rPr>
              <a:t>Lower layer</a:t>
            </a:r>
            <a:endParaRPr lang="en-IE" sz="1600" b="0" kern="100" spc="-100" err="1">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3872425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dur="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dur="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ocument&#10;&#10;AI-generated content may be incorrect.">
            <a:extLst>
              <a:ext uri="{FF2B5EF4-FFF2-40B4-BE49-F238E27FC236}">
                <a16:creationId xmlns:a16="http://schemas.microsoft.com/office/drawing/2014/main" id="{2C7F145F-ADBA-CB69-E139-40A596B99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163" y="776632"/>
            <a:ext cx="5714527" cy="2857264"/>
          </a:xfrm>
          <a:prstGeom prst="rect">
            <a:avLst/>
          </a:prstGeom>
        </p:spPr>
      </p:pic>
      <p:sp>
        <p:nvSpPr>
          <p:cNvPr id="3" name="Text Placeholder 2">
            <a:extLst>
              <a:ext uri="{FF2B5EF4-FFF2-40B4-BE49-F238E27FC236}">
                <a16:creationId xmlns:a16="http://schemas.microsoft.com/office/drawing/2014/main" id="{3CFF373F-5349-5690-3106-146E41C240BD}"/>
              </a:ext>
            </a:extLst>
          </p:cNvPr>
          <p:cNvSpPr>
            <a:spLocks noGrp="1"/>
          </p:cNvSpPr>
          <p:nvPr>
            <p:ph type="body" sz="quarter" idx="10"/>
          </p:nvPr>
        </p:nvSpPr>
        <p:spPr>
          <a:xfrm>
            <a:off x="0" y="920157"/>
            <a:ext cx="5205809" cy="5370746"/>
          </a:xfrm>
        </p:spPr>
        <p:txBody>
          <a:bodyPr>
            <a:normAutofit fontScale="92500" lnSpcReduction="20000"/>
          </a:bodyPr>
          <a:lstStyle/>
          <a:p>
            <a:r>
              <a:rPr lang="en-GB"/>
              <a:t>Bug fixes and improvements</a:t>
            </a:r>
          </a:p>
          <a:p>
            <a:pPr lvl="1"/>
            <a:r>
              <a:rPr lang="en-GB"/>
              <a:t>Improved low clouds CTH </a:t>
            </a:r>
            <a:r>
              <a:rPr lang="en-IE"/>
              <a:t> (implemented in April)</a:t>
            </a:r>
          </a:p>
          <a:p>
            <a:pPr lvl="1"/>
            <a:r>
              <a:rPr lang="en-IE"/>
              <a:t>Improved thin high clouds/contrails CTH (in testing)</a:t>
            </a:r>
          </a:p>
          <a:p>
            <a:pPr lvl="1"/>
            <a:r>
              <a:rPr lang="en-IE"/>
              <a:t>Adjusted measurements error covariance</a:t>
            </a:r>
          </a:p>
          <a:p>
            <a:pPr lvl="1"/>
            <a:r>
              <a:rPr lang="en-IE"/>
              <a:t>Updated thresholds for first-guess parameters</a:t>
            </a:r>
          </a:p>
          <a:p>
            <a:pPr lvl="1"/>
            <a:endParaRPr lang="en-IE"/>
          </a:p>
          <a:p>
            <a:r>
              <a:rPr lang="en-US" b="1"/>
              <a:t>Target is to release OCA with </a:t>
            </a:r>
            <a:r>
              <a:rPr lang="en-US" b="1">
                <a:solidFill>
                  <a:srgbClr val="0070C0"/>
                </a:solidFill>
              </a:rPr>
              <a:t>operational status in 2025/Q3</a:t>
            </a:r>
            <a:r>
              <a:rPr lang="en-US" b="1"/>
              <a:t>.</a:t>
            </a:r>
          </a:p>
          <a:p>
            <a:endParaRPr lang="en-IE"/>
          </a:p>
        </p:txBody>
      </p:sp>
      <p:sp>
        <p:nvSpPr>
          <p:cNvPr id="4" name="Title 1">
            <a:extLst>
              <a:ext uri="{FF2B5EF4-FFF2-40B4-BE49-F238E27FC236}">
                <a16:creationId xmlns:a16="http://schemas.microsoft.com/office/drawing/2014/main" id="{7621E471-1735-4DCF-9E0F-BAEF002AAB02}"/>
              </a:ext>
            </a:extLst>
          </p:cNvPr>
          <p:cNvSpPr>
            <a:spLocks noGrp="1"/>
          </p:cNvSpPr>
          <p:nvPr>
            <p:ph type="title"/>
          </p:nvPr>
        </p:nvSpPr>
        <p:spPr>
          <a:xfrm>
            <a:off x="792163" y="0"/>
            <a:ext cx="11399837" cy="639763"/>
          </a:xfrm>
        </p:spPr>
        <p:txBody>
          <a:bodyPr>
            <a:normAutofit/>
          </a:bodyPr>
          <a:lstStyle/>
          <a:p>
            <a:r>
              <a:rPr lang="en-US"/>
              <a:t>OCA Upcoming improvements in the pipeline</a:t>
            </a:r>
          </a:p>
        </p:txBody>
      </p:sp>
      <p:pic>
        <p:nvPicPr>
          <p:cNvPr id="5" name="Picture 4" descr="A close up of a chart&#10;&#10;AI-generated content may be incorrect.">
            <a:extLst>
              <a:ext uri="{FF2B5EF4-FFF2-40B4-BE49-F238E27FC236}">
                <a16:creationId xmlns:a16="http://schemas.microsoft.com/office/drawing/2014/main" id="{00F52628-17D5-ACB5-1D2A-EAD2B7B5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164" y="776632"/>
            <a:ext cx="5714527" cy="2857264"/>
          </a:xfrm>
          <a:prstGeom prst="rect">
            <a:avLst/>
          </a:prstGeom>
        </p:spPr>
      </p:pic>
      <p:pic>
        <p:nvPicPr>
          <p:cNvPr id="7" name="Picture 6">
            <a:extLst>
              <a:ext uri="{FF2B5EF4-FFF2-40B4-BE49-F238E27FC236}">
                <a16:creationId xmlns:a16="http://schemas.microsoft.com/office/drawing/2014/main" id="{B220A283-1931-A54C-BA19-A725B5665E85}"/>
              </a:ext>
            </a:extLst>
          </p:cNvPr>
          <p:cNvPicPr>
            <a:picLocks noChangeAspect="1"/>
          </p:cNvPicPr>
          <p:nvPr/>
        </p:nvPicPr>
        <p:blipFill>
          <a:blip r:embed="rId4"/>
          <a:stretch>
            <a:fillRect/>
          </a:stretch>
        </p:blipFill>
        <p:spPr>
          <a:xfrm>
            <a:off x="8951705" y="4231758"/>
            <a:ext cx="3240295" cy="2232849"/>
          </a:xfrm>
          <a:prstGeom prst="rect">
            <a:avLst/>
          </a:prstGeom>
        </p:spPr>
      </p:pic>
      <p:pic>
        <p:nvPicPr>
          <p:cNvPr id="9" name="Picture 8">
            <a:extLst>
              <a:ext uri="{FF2B5EF4-FFF2-40B4-BE49-F238E27FC236}">
                <a16:creationId xmlns:a16="http://schemas.microsoft.com/office/drawing/2014/main" id="{DFE9E76E-FCE1-51F4-524C-1F27417E12AB}"/>
              </a:ext>
            </a:extLst>
          </p:cNvPr>
          <p:cNvPicPr>
            <a:picLocks noChangeAspect="1"/>
          </p:cNvPicPr>
          <p:nvPr/>
        </p:nvPicPr>
        <p:blipFill>
          <a:blip r:embed="rId5"/>
          <a:srcRect l="-2" r="48548"/>
          <a:stretch>
            <a:fillRect/>
          </a:stretch>
        </p:blipFill>
        <p:spPr>
          <a:xfrm>
            <a:off x="5205810" y="4061638"/>
            <a:ext cx="3580264" cy="2647516"/>
          </a:xfrm>
          <a:prstGeom prst="rect">
            <a:avLst/>
          </a:prstGeom>
        </p:spPr>
      </p:pic>
      <p:pic>
        <p:nvPicPr>
          <p:cNvPr id="8" name="Picture 7">
            <a:extLst>
              <a:ext uri="{FF2B5EF4-FFF2-40B4-BE49-F238E27FC236}">
                <a16:creationId xmlns:a16="http://schemas.microsoft.com/office/drawing/2014/main" id="{91D3E48A-02A8-97FB-4EA5-7610CD092E2A}"/>
              </a:ext>
            </a:extLst>
          </p:cNvPr>
          <p:cNvPicPr>
            <a:picLocks noChangeAspect="1"/>
          </p:cNvPicPr>
          <p:nvPr/>
        </p:nvPicPr>
        <p:blipFill>
          <a:blip r:embed="rId5"/>
          <a:srcRect l="51958" r="2"/>
          <a:stretch>
            <a:fillRect/>
          </a:stretch>
        </p:blipFill>
        <p:spPr>
          <a:xfrm>
            <a:off x="5120746" y="4093536"/>
            <a:ext cx="3342716" cy="2647516"/>
          </a:xfrm>
          <a:prstGeom prst="rect">
            <a:avLst/>
          </a:prstGeom>
        </p:spPr>
      </p:pic>
    </p:spTree>
    <p:extLst>
      <p:ext uri="{BB962C8B-B14F-4D97-AF65-F5344CB8AC3E}">
        <p14:creationId xmlns:p14="http://schemas.microsoft.com/office/powerpoint/2010/main" val="144524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dur="5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dur="5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C79CC-83B8-25C0-986F-D56006536449}"/>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5888CC94-45E4-D701-3391-6DDEDCF26FF6}"/>
              </a:ext>
            </a:extLst>
          </p:cNvPr>
          <p:cNvSpPr txBox="1"/>
          <p:nvPr/>
        </p:nvSpPr>
        <p:spPr>
          <a:xfrm>
            <a:off x="6895605" y="1589696"/>
            <a:ext cx="4639294" cy="801204"/>
          </a:xfrm>
          <a:prstGeom prst="rect">
            <a:avLst/>
          </a:prstGeom>
          <a:ln>
            <a:noFill/>
          </a:ln>
        </p:spPr>
        <p:style>
          <a:lnRef idx="2">
            <a:schemeClr val="accent6"/>
          </a:lnRef>
          <a:fillRef idx="1">
            <a:schemeClr val="lt1"/>
          </a:fillRef>
          <a:effectRef idx="0">
            <a:schemeClr val="accent6"/>
          </a:effectRef>
          <a:fontRef idx="minor">
            <a:schemeClr val="dk1"/>
          </a:fontRef>
        </p:style>
        <p:txBody>
          <a:bodyPr>
            <a:noAutofit/>
          </a:bodyPr>
          <a:lst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IE" sz="4000" kern="0">
                <a:solidFill>
                  <a:schemeClr val="tx1"/>
                </a:solidFill>
              </a:rPr>
              <a:t>Clear-Sky Products</a:t>
            </a:r>
          </a:p>
        </p:txBody>
      </p:sp>
    </p:spTree>
    <p:extLst>
      <p:ext uri="{BB962C8B-B14F-4D97-AF65-F5344CB8AC3E}">
        <p14:creationId xmlns:p14="http://schemas.microsoft.com/office/powerpoint/2010/main" val="35929477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BB96F-7B42-06E5-15D0-F0A8985A1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51B7D-4DF2-0D32-B521-E17C702CCD99}"/>
              </a:ext>
            </a:extLst>
          </p:cNvPr>
          <p:cNvSpPr>
            <a:spLocks noGrp="1"/>
          </p:cNvSpPr>
          <p:nvPr>
            <p:ph type="title"/>
          </p:nvPr>
        </p:nvSpPr>
        <p:spPr/>
        <p:txBody>
          <a:bodyPr>
            <a:normAutofit/>
          </a:bodyPr>
          <a:lstStyle/>
          <a:p>
            <a:r>
              <a:rPr lang="en-GB"/>
              <a:t>Clear-sky Reflectance Map (CRM)</a:t>
            </a:r>
            <a:endParaRPr lang="en-IE"/>
          </a:p>
        </p:txBody>
      </p:sp>
      <p:sp>
        <p:nvSpPr>
          <p:cNvPr id="3" name="Text Placeholder 2">
            <a:extLst>
              <a:ext uri="{FF2B5EF4-FFF2-40B4-BE49-F238E27FC236}">
                <a16:creationId xmlns:a16="http://schemas.microsoft.com/office/drawing/2014/main" id="{F45CE229-6819-A1E0-0C18-3FF4106DAB3E}"/>
              </a:ext>
            </a:extLst>
          </p:cNvPr>
          <p:cNvSpPr>
            <a:spLocks noGrp="1"/>
          </p:cNvSpPr>
          <p:nvPr>
            <p:ph type="body" sz="quarter" idx="10"/>
          </p:nvPr>
        </p:nvSpPr>
        <p:spPr>
          <a:xfrm>
            <a:off x="145053" y="1139429"/>
            <a:ext cx="7594863" cy="4457807"/>
          </a:xfrm>
        </p:spPr>
        <p:txBody>
          <a:bodyPr>
            <a:normAutofit fontScale="62500" lnSpcReduction="20000"/>
          </a:bodyPr>
          <a:lstStyle/>
          <a:p>
            <a:pPr>
              <a:spcBef>
                <a:spcPts val="1200"/>
              </a:spcBef>
            </a:pPr>
            <a:r>
              <a:rPr lang="en-GB" sz="2400" dirty="0"/>
              <a:t>Temporal average (7-14 days) of FCI VIS/NIR data for cloud free scenes</a:t>
            </a:r>
          </a:p>
          <a:p>
            <a:pPr>
              <a:spcBef>
                <a:spcPts val="1200"/>
              </a:spcBef>
            </a:pPr>
            <a:r>
              <a:rPr lang="en-GB" sz="2400" dirty="0"/>
              <a:t>Describes the reflection that would be </a:t>
            </a:r>
            <a:r>
              <a:rPr lang="en-GB" sz="2400" dirty="0">
                <a:solidFill>
                  <a:schemeClr val="accent2"/>
                </a:solidFill>
              </a:rPr>
              <a:t>registered by the FCI VIS/NIR channels in </a:t>
            </a:r>
            <a:r>
              <a:rPr lang="en-GB" sz="2400" dirty="0"/>
              <a:t>cloud free conditions, using the actual satellite position and including (possible) atmospheric effects. Hence, no (atmospheric) corrections are applied to the data</a:t>
            </a:r>
          </a:p>
          <a:p>
            <a:pPr>
              <a:spcBef>
                <a:spcPts val="1200"/>
              </a:spcBef>
            </a:pPr>
            <a:r>
              <a:rPr lang="en-GB" sz="2400" b="1" dirty="0"/>
              <a:t>Should not be uses as an albedo product</a:t>
            </a:r>
            <a:r>
              <a:rPr lang="en-GB" sz="2400" dirty="0"/>
              <a:t>, but rather for constraining other retrievals using the FCI VIS/NIR L1C data</a:t>
            </a:r>
          </a:p>
          <a:p>
            <a:pPr>
              <a:spcBef>
                <a:spcPts val="1200"/>
              </a:spcBef>
            </a:pPr>
            <a:r>
              <a:rPr lang="en-GB" sz="2400" dirty="0"/>
              <a:t>Consistently cloudy scenes are padded with climatology data depending in channel, surface type and sun-satellite viewing geometry</a:t>
            </a:r>
          </a:p>
          <a:p>
            <a:pPr>
              <a:spcBef>
                <a:spcPts val="1200"/>
              </a:spcBef>
            </a:pPr>
            <a:r>
              <a:rPr lang="en-GB" sz="2400" dirty="0"/>
              <a:t>Pixels padded with climatology should be treated with care since the climatology can be (significantly) inaccurate, especially for channels sensitive to atmospheric effects like scattering and absorption</a:t>
            </a:r>
          </a:p>
          <a:p>
            <a:pPr>
              <a:spcBef>
                <a:spcPts val="1200"/>
              </a:spcBef>
            </a:pPr>
            <a:r>
              <a:rPr lang="en-GB" sz="2400" dirty="0"/>
              <a:t>Remaining issues and expected improvements over the next 1-2 months:</a:t>
            </a:r>
          </a:p>
          <a:p>
            <a:pPr lvl="1">
              <a:spcBef>
                <a:spcPts val="300"/>
              </a:spcBef>
            </a:pPr>
            <a:r>
              <a:rPr lang="en-GB" sz="2000" dirty="0"/>
              <a:t>Reduced cloud contamination through cloud mask improvements and fine tuning</a:t>
            </a:r>
          </a:p>
          <a:p>
            <a:pPr lvl="1">
              <a:spcBef>
                <a:spcPts val="300"/>
              </a:spcBef>
            </a:pPr>
            <a:r>
              <a:rPr lang="en-GB" sz="2000" dirty="0"/>
              <a:t>Improved processing stability. Fewer missing/partial products and no/limited impact in case of processing facility restarts </a:t>
            </a:r>
          </a:p>
          <a:p>
            <a:pPr>
              <a:spcBef>
                <a:spcPts val="1200"/>
              </a:spcBef>
            </a:pPr>
            <a:r>
              <a:rPr lang="en-US" sz="2400" b="1" dirty="0"/>
              <a:t>CRM released to member state NHMSs with </a:t>
            </a:r>
            <a:r>
              <a:rPr lang="en-US" sz="2400" b="1" dirty="0">
                <a:solidFill>
                  <a:schemeClr val="accent2"/>
                </a:solidFill>
              </a:rPr>
              <a:t>pre-operational status on June 17, 2025</a:t>
            </a:r>
            <a:r>
              <a:rPr lang="en-US" sz="2400" b="1" dirty="0"/>
              <a:t>. Release to </a:t>
            </a:r>
            <a:r>
              <a:rPr lang="en-US" sz="2400" b="1" dirty="0">
                <a:solidFill>
                  <a:schemeClr val="accent4"/>
                </a:solidFill>
              </a:rPr>
              <a:t>all users on July 3, 2025. </a:t>
            </a:r>
            <a:r>
              <a:rPr lang="en-US" sz="2400" b="1" dirty="0"/>
              <a:t>Target is to deploy the further improvements and release CRM with </a:t>
            </a:r>
            <a:r>
              <a:rPr lang="en-US" sz="2400" b="1" dirty="0">
                <a:solidFill>
                  <a:srgbClr val="0070C0"/>
                </a:solidFill>
              </a:rPr>
              <a:t>operational status in 2025/Q3</a:t>
            </a:r>
          </a:p>
          <a:p>
            <a:pPr>
              <a:spcBef>
                <a:spcPts val="1200"/>
              </a:spcBef>
            </a:pPr>
            <a:endParaRPr lang="en-GB" sz="2400" dirty="0"/>
          </a:p>
          <a:p>
            <a:pPr>
              <a:spcBef>
                <a:spcPts val="1200"/>
              </a:spcBef>
            </a:pPr>
            <a:endParaRPr lang="en-GB" sz="2400" dirty="0"/>
          </a:p>
          <a:p>
            <a:pPr>
              <a:spcBef>
                <a:spcPts val="1200"/>
              </a:spcBef>
            </a:pPr>
            <a:endParaRPr lang="en-GB" sz="2400" dirty="0"/>
          </a:p>
          <a:p>
            <a:pPr>
              <a:spcBef>
                <a:spcPts val="1200"/>
              </a:spcBef>
            </a:pPr>
            <a:endParaRPr lang="en-GB" sz="2400" dirty="0"/>
          </a:p>
          <a:p>
            <a:pPr marL="0" indent="0">
              <a:buNone/>
            </a:pPr>
            <a:endParaRPr lang="en-IE" dirty="0"/>
          </a:p>
        </p:txBody>
      </p:sp>
      <p:graphicFrame>
        <p:nvGraphicFramePr>
          <p:cNvPr id="5" name="Table 4">
            <a:extLst>
              <a:ext uri="{FF2B5EF4-FFF2-40B4-BE49-F238E27FC236}">
                <a16:creationId xmlns:a16="http://schemas.microsoft.com/office/drawing/2014/main" id="{3A53F5F8-DEE8-03E5-8A60-D728613263E4}"/>
              </a:ext>
            </a:extLst>
          </p:cNvPr>
          <p:cNvGraphicFramePr>
            <a:graphicFrameLocks noGrp="1"/>
          </p:cNvGraphicFramePr>
          <p:nvPr>
            <p:extLst>
              <p:ext uri="{D42A27DB-BD31-4B8C-83A1-F6EECF244321}">
                <p14:modId xmlns:p14="http://schemas.microsoft.com/office/powerpoint/2010/main" val="2131668917"/>
              </p:ext>
            </p:extLst>
          </p:nvPr>
        </p:nvGraphicFramePr>
        <p:xfrm>
          <a:off x="174240" y="5939096"/>
          <a:ext cx="9326004" cy="670560"/>
        </p:xfrm>
        <a:graphic>
          <a:graphicData uri="http://schemas.openxmlformats.org/drawingml/2006/table">
            <a:tbl>
              <a:tblPr firstRow="1" bandRow="1">
                <a:tableStyleId>{21E4AEA4-8DFA-4A89-87EB-49C32662AFE0}</a:tableStyleId>
              </a:tblPr>
              <a:tblGrid>
                <a:gridCol w="2468749">
                  <a:extLst>
                    <a:ext uri="{9D8B030D-6E8A-4147-A177-3AD203B41FA5}">
                      <a16:colId xmlns:a16="http://schemas.microsoft.com/office/drawing/2014/main" val="1513432555"/>
                    </a:ext>
                  </a:extLst>
                </a:gridCol>
                <a:gridCol w="2847230">
                  <a:extLst>
                    <a:ext uri="{9D8B030D-6E8A-4147-A177-3AD203B41FA5}">
                      <a16:colId xmlns:a16="http://schemas.microsoft.com/office/drawing/2014/main" val="3957864323"/>
                    </a:ext>
                  </a:extLst>
                </a:gridCol>
                <a:gridCol w="1202492">
                  <a:extLst>
                    <a:ext uri="{9D8B030D-6E8A-4147-A177-3AD203B41FA5}">
                      <a16:colId xmlns:a16="http://schemas.microsoft.com/office/drawing/2014/main" val="2151702692"/>
                    </a:ext>
                  </a:extLst>
                </a:gridCol>
                <a:gridCol w="2807533">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1×1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2h, between 04:00 and 20:00</a:t>
                      </a:r>
                    </a:p>
                  </a:txBody>
                  <a:tcPr/>
                </a:tc>
                <a:tc>
                  <a:txBody>
                    <a:bodyPr/>
                    <a:lstStyle/>
                    <a:p>
                      <a:r>
                        <a:rPr lang="en-GB" sz="1600" err="1">
                          <a:solidFill>
                            <a:sysClr val="windowText" lastClr="000000"/>
                          </a:solidFill>
                        </a:rPr>
                        <a:t>NetCDF</a:t>
                      </a:r>
                      <a:endParaRPr lang="en-GB" sz="1600">
                        <a:solidFill>
                          <a:sysClr val="windowText" lastClr="000000"/>
                        </a:solidFill>
                      </a:endParaRP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pic>
        <p:nvPicPr>
          <p:cNvPr id="9" name="Picture 8">
            <a:extLst>
              <a:ext uri="{FF2B5EF4-FFF2-40B4-BE49-F238E27FC236}">
                <a16:creationId xmlns:a16="http://schemas.microsoft.com/office/drawing/2014/main" id="{3527E871-F4E5-3846-CFE5-DCB6D5ACE82E}"/>
              </a:ext>
            </a:extLst>
          </p:cNvPr>
          <p:cNvPicPr>
            <a:picLocks noChangeAspect="1"/>
          </p:cNvPicPr>
          <p:nvPr/>
        </p:nvPicPr>
        <p:blipFill>
          <a:blip r:embed="rId2"/>
          <a:stretch>
            <a:fillRect/>
          </a:stretch>
        </p:blipFill>
        <p:spPr>
          <a:xfrm>
            <a:off x="7790659" y="981940"/>
            <a:ext cx="4276060" cy="4823794"/>
          </a:xfrm>
          <a:prstGeom prst="rect">
            <a:avLst/>
          </a:prstGeom>
        </p:spPr>
      </p:pic>
      <p:sp>
        <p:nvSpPr>
          <p:cNvPr id="10" name="TextBox 9">
            <a:extLst>
              <a:ext uri="{FF2B5EF4-FFF2-40B4-BE49-F238E27FC236}">
                <a16:creationId xmlns:a16="http://schemas.microsoft.com/office/drawing/2014/main" id="{68480ECF-D412-ED28-0B96-4063FD8432D6}"/>
              </a:ext>
            </a:extLst>
          </p:cNvPr>
          <p:cNvSpPr txBox="1"/>
          <p:nvPr/>
        </p:nvSpPr>
        <p:spPr>
          <a:xfrm>
            <a:off x="7751114" y="647195"/>
            <a:ext cx="4315605" cy="400110"/>
          </a:xfrm>
          <a:prstGeom prst="rect">
            <a:avLst/>
          </a:prstGeom>
          <a:solidFill>
            <a:schemeClr val="tx1"/>
          </a:solid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Clear-sky reflectance for VIS0.6 channel</a:t>
            </a:r>
          </a:p>
        </p:txBody>
      </p:sp>
    </p:spTree>
    <p:extLst>
      <p:ext uri="{BB962C8B-B14F-4D97-AF65-F5344CB8AC3E}">
        <p14:creationId xmlns:p14="http://schemas.microsoft.com/office/powerpoint/2010/main" val="31762215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3877-6939-A57C-0E7E-675415BD6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140AD-6368-73D1-F575-63F6204A2C90}"/>
              </a:ext>
            </a:extLst>
          </p:cNvPr>
          <p:cNvSpPr>
            <a:spLocks noGrp="1"/>
          </p:cNvSpPr>
          <p:nvPr>
            <p:ph type="title"/>
          </p:nvPr>
        </p:nvSpPr>
        <p:spPr/>
        <p:txBody>
          <a:bodyPr>
            <a:normAutofit/>
          </a:bodyPr>
          <a:lstStyle/>
          <a:p>
            <a:r>
              <a:rPr lang="en-US"/>
              <a:t>CRM Early validation results for pre-operational release</a:t>
            </a:r>
          </a:p>
        </p:txBody>
      </p:sp>
      <p:sp>
        <p:nvSpPr>
          <p:cNvPr id="5" name="Text Placeholder 4">
            <a:extLst>
              <a:ext uri="{FF2B5EF4-FFF2-40B4-BE49-F238E27FC236}">
                <a16:creationId xmlns:a16="http://schemas.microsoft.com/office/drawing/2014/main" id="{47145592-E1FA-5BE2-4EE3-70968C1999E8}"/>
              </a:ext>
            </a:extLst>
          </p:cNvPr>
          <p:cNvSpPr>
            <a:spLocks noGrp="1"/>
          </p:cNvSpPr>
          <p:nvPr>
            <p:ph type="body" sz="quarter" idx="10"/>
          </p:nvPr>
        </p:nvSpPr>
        <p:spPr>
          <a:xfrm>
            <a:off x="230777" y="679842"/>
            <a:ext cx="11627339" cy="1443598"/>
          </a:xfrm>
        </p:spPr>
        <p:txBody>
          <a:bodyPr>
            <a:normAutofit fontScale="62500" lnSpcReduction="20000"/>
          </a:bodyPr>
          <a:lstStyle/>
          <a:p>
            <a:r>
              <a:rPr lang="en-US" sz="3600"/>
              <a:t>Generally good agreement with L1C and MSG-SEVIRI CRM data, but:</a:t>
            </a:r>
          </a:p>
          <a:p>
            <a:pPr lvl="1"/>
            <a:r>
              <a:rPr lang="en-US"/>
              <a:t>Some cloud contamination cause too high CRM values – Should improve with CLM anomaly fixes and fine tuning prepared for operational release</a:t>
            </a:r>
          </a:p>
          <a:p>
            <a:pPr lvl="1"/>
            <a:r>
              <a:rPr lang="en-US"/>
              <a:t>Climatology values sometimes clearly different compared to real values – some improvements planned, but largely a limitation of the methodology</a:t>
            </a:r>
          </a:p>
          <a:p>
            <a:pPr lvl="1"/>
            <a:endParaRPr lang="en-US"/>
          </a:p>
        </p:txBody>
      </p:sp>
      <p:pic>
        <p:nvPicPr>
          <p:cNvPr id="7" name="Picture 6" descr="A collage of images of earth&#10;&#10;AI-generated content may be incorrect.">
            <a:extLst>
              <a:ext uri="{FF2B5EF4-FFF2-40B4-BE49-F238E27FC236}">
                <a16:creationId xmlns:a16="http://schemas.microsoft.com/office/drawing/2014/main" id="{2087361A-7C5D-9EB8-80E3-515E34BB6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77" y="2499120"/>
            <a:ext cx="4973777" cy="4358879"/>
          </a:xfrm>
          <a:prstGeom prst="rect">
            <a:avLst/>
          </a:prstGeom>
        </p:spPr>
      </p:pic>
      <p:pic>
        <p:nvPicPr>
          <p:cNvPr id="9" name="Picture 8" descr="A collage of images of earth&#10;&#10;AI-generated content may be incorrect.">
            <a:extLst>
              <a:ext uri="{FF2B5EF4-FFF2-40B4-BE49-F238E27FC236}">
                <a16:creationId xmlns:a16="http://schemas.microsoft.com/office/drawing/2014/main" id="{A6134FF7-AD20-87C5-7208-60ECAFEDA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633" y="2518169"/>
            <a:ext cx="4952040" cy="4339830"/>
          </a:xfrm>
          <a:prstGeom prst="rect">
            <a:avLst/>
          </a:prstGeom>
        </p:spPr>
      </p:pic>
      <p:sp>
        <p:nvSpPr>
          <p:cNvPr id="10" name="TextBox 9">
            <a:extLst>
              <a:ext uri="{FF2B5EF4-FFF2-40B4-BE49-F238E27FC236}">
                <a16:creationId xmlns:a16="http://schemas.microsoft.com/office/drawing/2014/main" id="{F2F46AFE-A929-FF7A-F85D-139793BC82C1}"/>
              </a:ext>
            </a:extLst>
          </p:cNvPr>
          <p:cNvSpPr txBox="1"/>
          <p:nvPr/>
        </p:nvSpPr>
        <p:spPr>
          <a:xfrm>
            <a:off x="333796" y="2129788"/>
            <a:ext cx="4952039" cy="369332"/>
          </a:xfrm>
          <a:prstGeom prst="rect">
            <a:avLst/>
          </a:prstGeom>
          <a:noFill/>
        </p:spPr>
        <p:txBody>
          <a:bodyPr wrap="square" rtlCol="0">
            <a:spAutoFit/>
          </a:bodyPr>
          <a:lstStyle/>
          <a:p>
            <a:pPr algn="ctr"/>
            <a:r>
              <a:rPr lang="en-US" sz="1800" kern="100" spc="-100">
                <a:solidFill>
                  <a:schemeClr val="tx2"/>
                </a:solidFill>
                <a:latin typeface="Arial" panose="020B0604020202020204" pitchFamily="34" charset="0"/>
                <a:ea typeface="Roboto" panose="02000000000000000000" pitchFamily="2" charset="0"/>
                <a:cs typeface="Arial" panose="020B0604020202020204" pitchFamily="34" charset="0"/>
              </a:rPr>
              <a:t>Verification against target L1C data (sanity check</a:t>
            </a:r>
            <a:r>
              <a:rPr lang="en-US" sz="1800" b="0" kern="100" spc="-100">
                <a:solidFill>
                  <a:schemeClr val="tx2"/>
                </a:solidFill>
                <a:latin typeface="Arial" panose="020B0604020202020204" pitchFamily="34" charset="0"/>
                <a:ea typeface="Roboto" panose="02000000000000000000" pitchFamily="2" charset="0"/>
                <a:cs typeface="Arial" panose="020B0604020202020204" pitchFamily="34" charset="0"/>
              </a:rPr>
              <a:t>)</a:t>
            </a:r>
          </a:p>
        </p:txBody>
      </p:sp>
      <p:sp>
        <p:nvSpPr>
          <p:cNvPr id="11" name="TextBox 10">
            <a:extLst>
              <a:ext uri="{FF2B5EF4-FFF2-40B4-BE49-F238E27FC236}">
                <a16:creationId xmlns:a16="http://schemas.microsoft.com/office/drawing/2014/main" id="{5F26A6A5-2B78-35C8-1E99-53BB34309109}"/>
              </a:ext>
            </a:extLst>
          </p:cNvPr>
          <p:cNvSpPr txBox="1"/>
          <p:nvPr/>
        </p:nvSpPr>
        <p:spPr>
          <a:xfrm>
            <a:off x="6798333" y="2106327"/>
            <a:ext cx="4612640" cy="369332"/>
          </a:xfrm>
          <a:prstGeom prst="rect">
            <a:avLst/>
          </a:prstGeom>
          <a:noFill/>
        </p:spPr>
        <p:txBody>
          <a:bodyPr wrap="square" rtlCol="0">
            <a:spAutoFit/>
          </a:bodyPr>
          <a:lstStyle/>
          <a:p>
            <a:pPr algn="ctr"/>
            <a:r>
              <a:rPr lang="en-US" sz="1800" kern="100" spc="-100">
                <a:solidFill>
                  <a:schemeClr val="tx2"/>
                </a:solidFill>
                <a:latin typeface="Arial" panose="020B0604020202020204" pitchFamily="34" charset="0"/>
                <a:ea typeface="Roboto" panose="02000000000000000000" pitchFamily="2" charset="0"/>
                <a:cs typeface="Arial" panose="020B0604020202020204" pitchFamily="34" charset="0"/>
              </a:rPr>
              <a:t>Verification against MSG SEVIRI CRM data</a:t>
            </a:r>
          </a:p>
        </p:txBody>
      </p:sp>
      <p:sp>
        <p:nvSpPr>
          <p:cNvPr id="12" name="Oval 11">
            <a:extLst>
              <a:ext uri="{FF2B5EF4-FFF2-40B4-BE49-F238E27FC236}">
                <a16:creationId xmlns:a16="http://schemas.microsoft.com/office/drawing/2014/main" id="{41CEA77F-D288-01C0-0D9E-E12CC37F2612}"/>
              </a:ext>
            </a:extLst>
          </p:cNvPr>
          <p:cNvSpPr/>
          <p:nvPr/>
        </p:nvSpPr>
        <p:spPr bwMode="auto">
          <a:xfrm>
            <a:off x="650240" y="4206240"/>
            <a:ext cx="1087120" cy="426720"/>
          </a:xfrm>
          <a:prstGeom prst="ellipse">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US" sz="900" b="1" i="0" u="none" strike="noStrike" cap="none" normalizeH="0" baseline="0">
              <a:ln>
                <a:noFill/>
              </a:ln>
              <a:solidFill>
                <a:schemeClr val="bg1"/>
              </a:solidFill>
              <a:effectLst/>
              <a:latin typeface="Tahoma" pitchFamily="34" charset="0"/>
            </a:endParaRPr>
          </a:p>
        </p:txBody>
      </p:sp>
      <p:sp>
        <p:nvSpPr>
          <p:cNvPr id="13" name="Oval 12">
            <a:extLst>
              <a:ext uri="{FF2B5EF4-FFF2-40B4-BE49-F238E27FC236}">
                <a16:creationId xmlns:a16="http://schemas.microsoft.com/office/drawing/2014/main" id="{72DBCE53-32A1-44D2-216C-245E711F7F99}"/>
              </a:ext>
            </a:extLst>
          </p:cNvPr>
          <p:cNvSpPr/>
          <p:nvPr/>
        </p:nvSpPr>
        <p:spPr bwMode="auto">
          <a:xfrm>
            <a:off x="7030720" y="6263277"/>
            <a:ext cx="1087120" cy="426720"/>
          </a:xfrm>
          <a:prstGeom prst="ellipse">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US" sz="900" b="1" i="0" u="none" strike="noStrike" cap="none" normalizeH="0" baseline="0">
              <a:ln>
                <a:noFill/>
              </a:ln>
              <a:solidFill>
                <a:schemeClr val="bg1"/>
              </a:solidFill>
              <a:effectLst/>
              <a:latin typeface="Tahoma" pitchFamily="34" charset="0"/>
            </a:endParaRPr>
          </a:p>
        </p:txBody>
      </p:sp>
      <p:sp>
        <p:nvSpPr>
          <p:cNvPr id="14" name="TextBox 13">
            <a:extLst>
              <a:ext uri="{FF2B5EF4-FFF2-40B4-BE49-F238E27FC236}">
                <a16:creationId xmlns:a16="http://schemas.microsoft.com/office/drawing/2014/main" id="{5E8F8536-F791-E4E5-CDEA-449402320A3C}"/>
              </a:ext>
            </a:extLst>
          </p:cNvPr>
          <p:cNvSpPr txBox="1"/>
          <p:nvPr/>
        </p:nvSpPr>
        <p:spPr>
          <a:xfrm>
            <a:off x="7922874" y="5142912"/>
            <a:ext cx="2052320" cy="369332"/>
          </a:xfrm>
          <a:prstGeom prst="rect">
            <a:avLst/>
          </a:prstGeom>
          <a:solidFill>
            <a:schemeClr val="tx1">
              <a:lumMod val="95000"/>
            </a:schemeClr>
          </a:solidFill>
          <a:ln>
            <a:solidFill>
              <a:schemeClr val="tx2"/>
            </a:solidFill>
          </a:ln>
        </p:spPr>
        <p:txBody>
          <a:bodyPr wrap="square" rtlCol="0">
            <a:spAutoFit/>
          </a:bodyPr>
          <a:lstStyle/>
          <a:p>
            <a:r>
              <a:rPr lang="en-US" b="0" kern="100" spc="-100">
                <a:solidFill>
                  <a:srgbClr val="FF0000"/>
                </a:solidFill>
                <a:latin typeface="Arial" panose="020B0604020202020204" pitchFamily="34" charset="0"/>
                <a:ea typeface="Roboto" panose="02000000000000000000" pitchFamily="2" charset="0"/>
                <a:cs typeface="Arial" panose="020B0604020202020204" pitchFamily="34" charset="0"/>
              </a:rPr>
              <a:t>Bias between FCI and SEVIRI for VIS/NIR channels is a known issue independent of CRM</a:t>
            </a:r>
          </a:p>
        </p:txBody>
      </p:sp>
      <p:sp>
        <p:nvSpPr>
          <p:cNvPr id="15" name="Oval 14">
            <a:extLst>
              <a:ext uri="{FF2B5EF4-FFF2-40B4-BE49-F238E27FC236}">
                <a16:creationId xmlns:a16="http://schemas.microsoft.com/office/drawing/2014/main" id="{C7C13002-9373-DA5B-74E6-037C7BCF501B}"/>
              </a:ext>
            </a:extLst>
          </p:cNvPr>
          <p:cNvSpPr/>
          <p:nvPr/>
        </p:nvSpPr>
        <p:spPr bwMode="auto">
          <a:xfrm>
            <a:off x="7030720" y="4251839"/>
            <a:ext cx="1087120" cy="426720"/>
          </a:xfrm>
          <a:prstGeom prst="ellipse">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US"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88324884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F1BB7-CAC9-3FED-0F85-D8C33C204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F2F61-A8CC-98A1-A59D-4DBF2ABFB7CB}"/>
              </a:ext>
            </a:extLst>
          </p:cNvPr>
          <p:cNvSpPr>
            <a:spLocks noGrp="1"/>
          </p:cNvSpPr>
          <p:nvPr>
            <p:ph type="title"/>
          </p:nvPr>
        </p:nvSpPr>
        <p:spPr/>
        <p:txBody>
          <a:bodyPr/>
          <a:lstStyle/>
          <a:p>
            <a:r>
              <a:rPr lang="en-GB"/>
              <a:t>Global Instability Indices (GII)</a:t>
            </a:r>
            <a:endParaRPr lang="en-IE"/>
          </a:p>
        </p:txBody>
      </p:sp>
      <p:sp>
        <p:nvSpPr>
          <p:cNvPr id="3" name="Text Placeholder 2">
            <a:extLst>
              <a:ext uri="{FF2B5EF4-FFF2-40B4-BE49-F238E27FC236}">
                <a16:creationId xmlns:a16="http://schemas.microsoft.com/office/drawing/2014/main" id="{014AEC42-BD0D-B120-AF92-87A9068944BA}"/>
              </a:ext>
            </a:extLst>
          </p:cNvPr>
          <p:cNvSpPr>
            <a:spLocks noGrp="1"/>
          </p:cNvSpPr>
          <p:nvPr>
            <p:ph type="body" sz="quarter" idx="10"/>
          </p:nvPr>
        </p:nvSpPr>
        <p:spPr>
          <a:xfrm>
            <a:off x="145054" y="1139429"/>
            <a:ext cx="7459396" cy="4790389"/>
          </a:xfrm>
        </p:spPr>
        <p:txBody>
          <a:bodyPr>
            <a:normAutofit fontScale="92500" lnSpcReduction="10000"/>
          </a:bodyPr>
          <a:lstStyle/>
          <a:p>
            <a:pPr>
              <a:spcBef>
                <a:spcPts val="1200"/>
              </a:spcBef>
            </a:pPr>
            <a:r>
              <a:rPr lang="en-GB" sz="2400">
                <a:latin typeface="Arial" panose="020B0604020202020204" pitchFamily="34" charset="0"/>
              </a:rPr>
              <a:t>Retrieval of k-index, lifted index and total column water vapour (TCWV) for clear-sky scenes</a:t>
            </a:r>
          </a:p>
          <a:p>
            <a:pPr>
              <a:spcBef>
                <a:spcPts val="1200"/>
              </a:spcBef>
            </a:pPr>
            <a:r>
              <a:rPr lang="en-GB" sz="2400">
                <a:latin typeface="Arial" panose="020B0604020202020204" pitchFamily="34" charset="0"/>
              </a:rPr>
              <a:t>Optimal estimation approach that fits forecast temperature and humidity profiles to the FCI IR observations </a:t>
            </a:r>
            <a:r>
              <a:rPr lang="en-GB" sz="2400">
                <a:latin typeface="Arial" panose="020B0604020202020204" pitchFamily="34" charset="0"/>
                <a:sym typeface="Wingdings" panose="05000000000000000000" pitchFamily="2" charset="2"/>
              </a:rPr>
              <a:t></a:t>
            </a:r>
            <a:r>
              <a:rPr lang="en-GB" sz="2400">
                <a:latin typeface="Arial" panose="020B0604020202020204" pitchFamily="34" charset="0"/>
              </a:rPr>
              <a:t> available both at day and night</a:t>
            </a:r>
          </a:p>
          <a:p>
            <a:pPr>
              <a:spcBef>
                <a:spcPts val="1200"/>
              </a:spcBef>
            </a:pPr>
            <a:r>
              <a:rPr lang="en-GB" sz="2400">
                <a:latin typeface="Arial" panose="020B0604020202020204" pitchFamily="34" charset="0"/>
              </a:rPr>
              <a:t>Instability indices and integrated total column water vapour amount </a:t>
            </a:r>
            <a:r>
              <a:rPr lang="en-GB" sz="2400"/>
              <a:t>derived from the modified temperature and humidity profiles.</a:t>
            </a:r>
            <a:endParaRPr lang="en-GB" sz="2400">
              <a:latin typeface="Arial" panose="020B0604020202020204" pitchFamily="34" charset="0"/>
            </a:endParaRPr>
          </a:p>
          <a:p>
            <a:pPr>
              <a:spcBef>
                <a:spcPts val="1200"/>
              </a:spcBef>
            </a:pPr>
            <a:r>
              <a:rPr lang="en-GB" sz="2400">
                <a:latin typeface="Arial" panose="020B0604020202020204" pitchFamily="34" charset="0"/>
              </a:rPr>
              <a:t>Strongly tied to the a-priory forecast but can help extract more spatial and temporal detail</a:t>
            </a:r>
          </a:p>
          <a:p>
            <a:pPr>
              <a:spcBef>
                <a:spcPts val="1200"/>
              </a:spcBef>
            </a:pPr>
            <a:r>
              <a:rPr lang="en-GB" sz="2400" b="1"/>
              <a:t>Released with </a:t>
            </a:r>
            <a:r>
              <a:rPr lang="en-GB" sz="2400" b="1">
                <a:solidFill>
                  <a:schemeClr val="accent2"/>
                </a:solidFill>
              </a:rPr>
              <a:t>pre-operational status in December 2024</a:t>
            </a:r>
            <a:r>
              <a:rPr lang="en-GB" sz="2400" b="1"/>
              <a:t>. </a:t>
            </a:r>
            <a:r>
              <a:rPr lang="en-US" sz="2400" kern="100" spc="-100">
                <a:solidFill>
                  <a:schemeClr val="tx2"/>
                </a:solidFill>
                <a:latin typeface="Arial" panose="020B0604020202020204" pitchFamily="34" charset="0"/>
                <a:ea typeface="Roboto" panose="02000000000000000000" pitchFamily="2" charset="0"/>
                <a:cs typeface="Arial" panose="020B0604020202020204" pitchFamily="34" charset="0"/>
              </a:rPr>
              <a:t>Target is to release GII with </a:t>
            </a:r>
            <a:r>
              <a:rPr lang="en-US" sz="2400" b="1" kern="100" spc="-100">
                <a:solidFill>
                  <a:srgbClr val="0070C0"/>
                </a:solidFill>
                <a:latin typeface="Arial" panose="020B0604020202020204" pitchFamily="34" charset="0"/>
                <a:ea typeface="Roboto" panose="02000000000000000000" pitchFamily="2" charset="0"/>
                <a:cs typeface="Arial" panose="020B0604020202020204" pitchFamily="34" charset="0"/>
              </a:rPr>
              <a:t>operational status in 2025/Q3 </a:t>
            </a:r>
            <a:r>
              <a:rPr lang="en-US" sz="2400" b="0" kern="100" spc="-100">
                <a:solidFill>
                  <a:schemeClr val="tx2"/>
                </a:solidFill>
                <a:latin typeface="Arial" panose="020B0604020202020204" pitchFamily="34" charset="0"/>
                <a:ea typeface="Roboto" panose="02000000000000000000" pitchFamily="2" charset="0"/>
                <a:cs typeface="Arial" panose="020B0604020202020204" pitchFamily="34" charset="0"/>
              </a:rPr>
              <a:t>following operational quality of the cloud mask.</a:t>
            </a:r>
          </a:p>
          <a:p>
            <a:pPr>
              <a:spcBef>
                <a:spcPts val="1200"/>
              </a:spcBef>
            </a:pPr>
            <a:endParaRPr lang="en-GB" sz="2400">
              <a:latin typeface="Arial" panose="020B0604020202020204" pitchFamily="34" charset="0"/>
            </a:endParaRPr>
          </a:p>
          <a:p>
            <a:pPr>
              <a:spcBef>
                <a:spcPts val="1200"/>
              </a:spcBef>
            </a:pPr>
            <a:endParaRPr lang="en-GB" sz="2400">
              <a:latin typeface="Arial" panose="020B0604020202020204" pitchFamily="34" charset="0"/>
            </a:endParaRPr>
          </a:p>
          <a:p>
            <a:endParaRPr lang="en-IE">
              <a:latin typeface="Arial" panose="020B0604020202020204" pitchFamily="34" charset="0"/>
            </a:endParaRPr>
          </a:p>
        </p:txBody>
      </p:sp>
      <p:graphicFrame>
        <p:nvGraphicFramePr>
          <p:cNvPr id="5" name="Table 4">
            <a:extLst>
              <a:ext uri="{FF2B5EF4-FFF2-40B4-BE49-F238E27FC236}">
                <a16:creationId xmlns:a16="http://schemas.microsoft.com/office/drawing/2014/main" id="{F19D8823-2850-0E7F-C466-8C0A15FCD1BC}"/>
              </a:ext>
            </a:extLst>
          </p:cNvPr>
          <p:cNvGraphicFramePr>
            <a:graphicFrameLocks noGrp="1"/>
          </p:cNvGraphicFramePr>
          <p:nvPr/>
        </p:nvGraphicFramePr>
        <p:xfrm>
          <a:off x="227441" y="5929818"/>
          <a:ext cx="7227717" cy="670560"/>
        </p:xfrm>
        <a:graphic>
          <a:graphicData uri="http://schemas.openxmlformats.org/drawingml/2006/table">
            <a:tbl>
              <a:tblPr firstRow="1" bandRow="1">
                <a:tableStyleId>{21E4AEA4-8DFA-4A89-87EB-49C32662AFE0}</a:tableStyleId>
              </a:tblPr>
              <a:tblGrid>
                <a:gridCol w="1969287">
                  <a:extLst>
                    <a:ext uri="{9D8B030D-6E8A-4147-A177-3AD203B41FA5}">
                      <a16:colId xmlns:a16="http://schemas.microsoft.com/office/drawing/2014/main" val="1513432555"/>
                    </a:ext>
                  </a:extLst>
                </a:gridCol>
                <a:gridCol w="1215392">
                  <a:extLst>
                    <a:ext uri="{9D8B030D-6E8A-4147-A177-3AD203B41FA5}">
                      <a16:colId xmlns:a16="http://schemas.microsoft.com/office/drawing/2014/main" val="3957864323"/>
                    </a:ext>
                  </a:extLst>
                </a:gridCol>
                <a:gridCol w="1223660">
                  <a:extLst>
                    <a:ext uri="{9D8B030D-6E8A-4147-A177-3AD203B41FA5}">
                      <a16:colId xmlns:a16="http://schemas.microsoft.com/office/drawing/2014/main" val="2151702692"/>
                    </a:ext>
                  </a:extLst>
                </a:gridCol>
                <a:gridCol w="2819378">
                  <a:extLst>
                    <a:ext uri="{9D8B030D-6E8A-4147-A177-3AD203B41FA5}">
                      <a16:colId xmlns:a16="http://schemas.microsoft.com/office/drawing/2014/main" val="298350048"/>
                    </a:ext>
                  </a:extLst>
                </a:gridCol>
              </a:tblGrid>
              <a:tr h="0">
                <a:tc>
                  <a:txBody>
                    <a:bodyPr/>
                    <a:lstStyle/>
                    <a:p>
                      <a:pPr algn="l"/>
                      <a:r>
                        <a:rPr lang="en-GB" sz="1600"/>
                        <a:t>Spatial resolution</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l"/>
                      <a:r>
                        <a:rPr lang="en-GB" sz="1600"/>
                        <a:t>File format</a:t>
                      </a:r>
                    </a:p>
                  </a:txBody>
                  <a:tcPr/>
                </a:tc>
                <a:tc>
                  <a:txBody>
                    <a:bodyPr/>
                    <a:lstStyle/>
                    <a:p>
                      <a:pPr algn="l"/>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6×6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a:t>
                      </a:r>
                      <a:endParaRPr lang="en-GB" sz="1600">
                        <a:solidFill>
                          <a:sysClr val="windowText" lastClr="000000"/>
                        </a:solidFill>
                      </a:endParaRP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sp>
        <p:nvSpPr>
          <p:cNvPr id="7" name="Rectangle 6">
            <a:extLst>
              <a:ext uri="{FF2B5EF4-FFF2-40B4-BE49-F238E27FC236}">
                <a16:creationId xmlns:a16="http://schemas.microsoft.com/office/drawing/2014/main" id="{AF72124B-3D41-189D-CA59-DC378839CFB8}"/>
              </a:ext>
            </a:extLst>
          </p:cNvPr>
          <p:cNvSpPr/>
          <p:nvPr/>
        </p:nvSpPr>
        <p:spPr bwMode="auto">
          <a:xfrm>
            <a:off x="0" y="6634480"/>
            <a:ext cx="6732675" cy="223520"/>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US" sz="900" b="1" i="0" u="none" strike="noStrike" cap="none" normalizeH="0" baseline="0">
              <a:ln>
                <a:noFill/>
              </a:ln>
              <a:solidFill>
                <a:schemeClr val="bg1"/>
              </a:solidFill>
              <a:effectLst/>
              <a:latin typeface="Tahoma" pitchFamily="34" charset="0"/>
            </a:endParaRPr>
          </a:p>
        </p:txBody>
      </p:sp>
      <p:pic>
        <p:nvPicPr>
          <p:cNvPr id="11" name="Picture 10">
            <a:extLst>
              <a:ext uri="{FF2B5EF4-FFF2-40B4-BE49-F238E27FC236}">
                <a16:creationId xmlns:a16="http://schemas.microsoft.com/office/drawing/2014/main" id="{D8C0EF5C-C803-6948-9459-9B1B9B950F08}"/>
              </a:ext>
            </a:extLst>
          </p:cNvPr>
          <p:cNvPicPr>
            <a:picLocks noChangeAspect="1"/>
          </p:cNvPicPr>
          <p:nvPr/>
        </p:nvPicPr>
        <p:blipFill>
          <a:blip r:embed="rId2"/>
          <a:stretch>
            <a:fillRect/>
          </a:stretch>
        </p:blipFill>
        <p:spPr>
          <a:xfrm>
            <a:off x="7604450" y="1424589"/>
            <a:ext cx="4360109" cy="4719834"/>
          </a:xfrm>
          <a:prstGeom prst="rect">
            <a:avLst/>
          </a:prstGeom>
        </p:spPr>
      </p:pic>
      <p:sp>
        <p:nvSpPr>
          <p:cNvPr id="12" name="TextBox 11">
            <a:extLst>
              <a:ext uri="{FF2B5EF4-FFF2-40B4-BE49-F238E27FC236}">
                <a16:creationId xmlns:a16="http://schemas.microsoft.com/office/drawing/2014/main" id="{4AC7B5ED-13A7-1D4A-C3CB-6F1161AAFC84}"/>
              </a:ext>
            </a:extLst>
          </p:cNvPr>
          <p:cNvSpPr txBox="1"/>
          <p:nvPr/>
        </p:nvSpPr>
        <p:spPr>
          <a:xfrm>
            <a:off x="9323481" y="1024479"/>
            <a:ext cx="922047" cy="400110"/>
          </a:xfrm>
          <a:prstGeom prst="rect">
            <a:avLst/>
          </a:prstGeom>
          <a:no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k-index</a:t>
            </a:r>
          </a:p>
        </p:txBody>
      </p:sp>
    </p:spTree>
    <p:extLst>
      <p:ext uri="{BB962C8B-B14F-4D97-AF65-F5344CB8AC3E}">
        <p14:creationId xmlns:p14="http://schemas.microsoft.com/office/powerpoint/2010/main" val="150046588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AI-generated content may be incorrect.">
            <a:extLst>
              <a:ext uri="{FF2B5EF4-FFF2-40B4-BE49-F238E27FC236}">
                <a16:creationId xmlns:a16="http://schemas.microsoft.com/office/drawing/2014/main" id="{53927F12-7D2A-F168-A0BD-70FA65436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264118" y="3437514"/>
            <a:ext cx="2893061" cy="3406367"/>
          </a:xfrm>
          <a:prstGeom prst="rect">
            <a:avLst/>
          </a:prstGeom>
          <a:noFill/>
          <a:ln>
            <a:noFill/>
          </a:ln>
        </p:spPr>
      </p:pic>
      <p:pic>
        <p:nvPicPr>
          <p:cNvPr id="4" name="Picture 3" descr="A screenshot of a computer&#10;&#10;AI-generated content may be incorrect.">
            <a:extLst>
              <a:ext uri="{FF2B5EF4-FFF2-40B4-BE49-F238E27FC236}">
                <a16:creationId xmlns:a16="http://schemas.microsoft.com/office/drawing/2014/main" id="{7AB15E44-25B4-EE4B-94ED-0C3188C78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336237" y="2218176"/>
            <a:ext cx="2893060" cy="2799715"/>
          </a:xfrm>
          <a:prstGeom prst="rect">
            <a:avLst/>
          </a:prstGeom>
          <a:noFill/>
          <a:ln>
            <a:noFill/>
          </a:ln>
        </p:spPr>
      </p:pic>
      <p:sp>
        <p:nvSpPr>
          <p:cNvPr id="2" name="Title 1">
            <a:extLst>
              <a:ext uri="{FF2B5EF4-FFF2-40B4-BE49-F238E27FC236}">
                <a16:creationId xmlns:a16="http://schemas.microsoft.com/office/drawing/2014/main" id="{A81D8E20-840E-192E-D509-28D000F83581}"/>
              </a:ext>
            </a:extLst>
          </p:cNvPr>
          <p:cNvSpPr>
            <a:spLocks noGrp="1"/>
          </p:cNvSpPr>
          <p:nvPr>
            <p:ph type="title"/>
          </p:nvPr>
        </p:nvSpPr>
        <p:spPr/>
        <p:txBody>
          <a:bodyPr/>
          <a:lstStyle/>
          <a:p>
            <a:r>
              <a:rPr lang="en-GB"/>
              <a:t>Active Fire Monitoring (FIR)</a:t>
            </a:r>
            <a:endParaRPr lang="en-IE"/>
          </a:p>
        </p:txBody>
      </p:sp>
      <p:sp>
        <p:nvSpPr>
          <p:cNvPr id="3" name="Text Placeholder 2">
            <a:extLst>
              <a:ext uri="{FF2B5EF4-FFF2-40B4-BE49-F238E27FC236}">
                <a16:creationId xmlns:a16="http://schemas.microsoft.com/office/drawing/2014/main" id="{F4D63B3E-822C-8B99-4A71-417EDF2D52F5}"/>
              </a:ext>
            </a:extLst>
          </p:cNvPr>
          <p:cNvSpPr>
            <a:spLocks noGrp="1"/>
          </p:cNvSpPr>
          <p:nvPr>
            <p:ph type="body" sz="quarter" idx="10"/>
          </p:nvPr>
        </p:nvSpPr>
        <p:spPr>
          <a:xfrm>
            <a:off x="145054" y="1139429"/>
            <a:ext cx="5507601" cy="4372371"/>
          </a:xfrm>
        </p:spPr>
        <p:txBody>
          <a:bodyPr>
            <a:normAutofit/>
          </a:bodyPr>
          <a:lstStyle/>
          <a:p>
            <a:pPr>
              <a:spcBef>
                <a:spcPts val="1200"/>
              </a:spcBef>
            </a:pPr>
            <a:r>
              <a:rPr lang="en-GB" sz="2200" dirty="0"/>
              <a:t>Detection of hotspots with per-pixel </a:t>
            </a:r>
            <a:r>
              <a:rPr lang="en-GB" sz="2200" b="1" dirty="0"/>
              <a:t>fire probability and fire confidence classes</a:t>
            </a:r>
          </a:p>
          <a:p>
            <a:pPr>
              <a:spcBef>
                <a:spcPts val="1200"/>
              </a:spcBef>
            </a:pPr>
            <a:r>
              <a:rPr lang="en-GB" sz="2200" dirty="0"/>
              <a:t>Based on the heritage SEVIRI algorithm</a:t>
            </a:r>
          </a:p>
          <a:p>
            <a:pPr>
              <a:spcBef>
                <a:spcPts val="1200"/>
              </a:spcBef>
            </a:pPr>
            <a:r>
              <a:rPr lang="en-GB" sz="2200" dirty="0"/>
              <a:t>Bayesian probability computation based on spectral tests on IR channels using forecast background</a:t>
            </a:r>
          </a:p>
          <a:p>
            <a:pPr>
              <a:spcBef>
                <a:spcPts val="1200"/>
              </a:spcBef>
            </a:pPr>
            <a:r>
              <a:rPr lang="en-GB" sz="2200" dirty="0"/>
              <a:t>Uses FCI FDHSI data: </a:t>
            </a:r>
            <a:r>
              <a:rPr lang="en-GB" sz="2200" dirty="0">
                <a:solidFill>
                  <a:schemeClr val="accent4">
                    <a:lumMod val="60000"/>
                    <a:lumOff val="40000"/>
                  </a:schemeClr>
                </a:solidFill>
              </a:rPr>
              <a:t>IR3.8 and IR10.5 data at 2 km resolution</a:t>
            </a:r>
          </a:p>
        </p:txBody>
      </p:sp>
      <p:graphicFrame>
        <p:nvGraphicFramePr>
          <p:cNvPr id="5" name="Table 4">
            <a:extLst>
              <a:ext uri="{FF2B5EF4-FFF2-40B4-BE49-F238E27FC236}">
                <a16:creationId xmlns:a16="http://schemas.microsoft.com/office/drawing/2014/main" id="{FBDFA2D0-2BBE-5A01-C277-BA7481E31A02}"/>
              </a:ext>
            </a:extLst>
          </p:cNvPr>
          <p:cNvGraphicFramePr>
            <a:graphicFrameLocks noGrp="1"/>
          </p:cNvGraphicFramePr>
          <p:nvPr/>
        </p:nvGraphicFramePr>
        <p:xfrm>
          <a:off x="399021" y="5553949"/>
          <a:ext cx="6957695" cy="670560"/>
        </p:xfrm>
        <a:graphic>
          <a:graphicData uri="http://schemas.openxmlformats.org/drawingml/2006/table">
            <a:tbl>
              <a:tblPr firstRow="1" bandRow="1">
                <a:tableStyleId>{21E4AEA4-8DFA-4A89-87EB-49C32662AFE0}</a:tableStyleId>
              </a:tblPr>
              <a:tblGrid>
                <a:gridCol w="1841818">
                  <a:extLst>
                    <a:ext uri="{9D8B030D-6E8A-4147-A177-3AD203B41FA5}">
                      <a16:colId xmlns:a16="http://schemas.microsoft.com/office/drawing/2014/main" val="1513432555"/>
                    </a:ext>
                  </a:extLst>
                </a:gridCol>
                <a:gridCol w="1190942">
                  <a:extLst>
                    <a:ext uri="{9D8B030D-6E8A-4147-A177-3AD203B41FA5}">
                      <a16:colId xmlns:a16="http://schemas.microsoft.com/office/drawing/2014/main" val="3957864323"/>
                    </a:ext>
                  </a:extLst>
                </a:gridCol>
                <a:gridCol w="1579880">
                  <a:extLst>
                    <a:ext uri="{9D8B030D-6E8A-4147-A177-3AD203B41FA5}">
                      <a16:colId xmlns:a16="http://schemas.microsoft.com/office/drawing/2014/main" val="2151702692"/>
                    </a:ext>
                  </a:extLst>
                </a:gridCol>
                <a:gridCol w="2345055">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2×2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 CAP</a:t>
                      </a: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pic>
        <p:nvPicPr>
          <p:cNvPr id="8" name="Picture 7">
            <a:extLst>
              <a:ext uri="{FF2B5EF4-FFF2-40B4-BE49-F238E27FC236}">
                <a16:creationId xmlns:a16="http://schemas.microsoft.com/office/drawing/2014/main" id="{DA6EB280-4E03-90F5-F392-CB7C01E990C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91085" y="1395628"/>
            <a:ext cx="3600915" cy="1761980"/>
          </a:xfrm>
          <a:prstGeom prst="rect">
            <a:avLst/>
          </a:prstGeom>
        </p:spPr>
      </p:pic>
      <p:pic>
        <p:nvPicPr>
          <p:cNvPr id="9" name="Picture 8">
            <a:extLst>
              <a:ext uri="{FF2B5EF4-FFF2-40B4-BE49-F238E27FC236}">
                <a16:creationId xmlns:a16="http://schemas.microsoft.com/office/drawing/2014/main" id="{0F08A0A2-5C6F-F0FD-3A6F-A30B4919FDD9}"/>
              </a:ext>
            </a:extLst>
          </p:cNvPr>
          <p:cNvPicPr>
            <a:picLocks noChangeAspect="1"/>
          </p:cNvPicPr>
          <p:nvPr/>
        </p:nvPicPr>
        <p:blipFill>
          <a:blip r:embed="rId5"/>
          <a:stretch>
            <a:fillRect/>
          </a:stretch>
        </p:blipFill>
        <p:spPr>
          <a:xfrm>
            <a:off x="9422291" y="3048586"/>
            <a:ext cx="2576714" cy="218044"/>
          </a:xfrm>
          <a:prstGeom prst="rect">
            <a:avLst/>
          </a:prstGeom>
        </p:spPr>
      </p:pic>
      <p:sp>
        <p:nvSpPr>
          <p:cNvPr id="7" name="TextBox 6">
            <a:extLst>
              <a:ext uri="{FF2B5EF4-FFF2-40B4-BE49-F238E27FC236}">
                <a16:creationId xmlns:a16="http://schemas.microsoft.com/office/drawing/2014/main" id="{02945031-EB60-DD68-9B55-9323B3664653}"/>
              </a:ext>
            </a:extLst>
          </p:cNvPr>
          <p:cNvSpPr txBox="1"/>
          <p:nvPr/>
        </p:nvSpPr>
        <p:spPr>
          <a:xfrm>
            <a:off x="9706899" y="1115722"/>
            <a:ext cx="1369286" cy="338554"/>
          </a:xfrm>
          <a:prstGeom prst="rect">
            <a:avLst/>
          </a:prstGeom>
          <a:noFill/>
        </p:spPr>
        <p:txBody>
          <a:bodyPr wrap="none" rtlCol="0">
            <a:spAutoFit/>
          </a:bodyPr>
          <a:lstStyle/>
          <a:p>
            <a:r>
              <a:rPr lang="en-US" sz="1600" b="0" kern="100" spc="-100">
                <a:solidFill>
                  <a:schemeClr val="tx2"/>
                </a:solidFill>
                <a:latin typeface="Bahnschrift Light" panose="020B0502040204020203" pitchFamily="34" charset="0"/>
                <a:ea typeface="Roboto" panose="02000000000000000000" pitchFamily="2" charset="0"/>
              </a:rPr>
              <a:t>Fire probability</a:t>
            </a:r>
          </a:p>
        </p:txBody>
      </p:sp>
      <p:sp>
        <p:nvSpPr>
          <p:cNvPr id="10" name="TextBox 9">
            <a:extLst>
              <a:ext uri="{FF2B5EF4-FFF2-40B4-BE49-F238E27FC236}">
                <a16:creationId xmlns:a16="http://schemas.microsoft.com/office/drawing/2014/main" id="{E1EBC853-5637-EC45-401A-5DF8FF28C931}"/>
              </a:ext>
            </a:extLst>
          </p:cNvPr>
          <p:cNvSpPr txBox="1"/>
          <p:nvPr/>
        </p:nvSpPr>
        <p:spPr>
          <a:xfrm>
            <a:off x="10157879" y="3422094"/>
            <a:ext cx="1566454" cy="338554"/>
          </a:xfrm>
          <a:prstGeom prst="rect">
            <a:avLst/>
          </a:prstGeom>
          <a:noFill/>
        </p:spPr>
        <p:txBody>
          <a:bodyPr wrap="none" rtlCol="0">
            <a:spAutoFit/>
          </a:bodyPr>
          <a:lstStyle/>
          <a:p>
            <a:r>
              <a:rPr lang="en-US" sz="1600" b="0" kern="100" spc="-100">
                <a:solidFill>
                  <a:schemeClr val="tx2"/>
                </a:solidFill>
                <a:latin typeface="Bahnschrift Light" panose="020B0502040204020203" pitchFamily="34" charset="0"/>
                <a:ea typeface="Roboto" panose="02000000000000000000" pitchFamily="2" charset="0"/>
              </a:rPr>
              <a:t>Fire classification</a:t>
            </a:r>
          </a:p>
        </p:txBody>
      </p:sp>
      <p:sp>
        <p:nvSpPr>
          <p:cNvPr id="11" name="TextBox 10">
            <a:extLst>
              <a:ext uri="{FF2B5EF4-FFF2-40B4-BE49-F238E27FC236}">
                <a16:creationId xmlns:a16="http://schemas.microsoft.com/office/drawing/2014/main" id="{7C6F27E1-2137-C86B-C8B9-D0D46EAEE048}"/>
              </a:ext>
            </a:extLst>
          </p:cNvPr>
          <p:cNvSpPr txBox="1"/>
          <p:nvPr/>
        </p:nvSpPr>
        <p:spPr>
          <a:xfrm>
            <a:off x="6843291" y="2218176"/>
            <a:ext cx="2282997" cy="338554"/>
          </a:xfrm>
          <a:prstGeom prst="rect">
            <a:avLst/>
          </a:prstGeom>
          <a:noFill/>
        </p:spPr>
        <p:txBody>
          <a:bodyPr wrap="none" rtlCol="0">
            <a:spAutoFit/>
          </a:bodyPr>
          <a:lstStyle/>
          <a:p>
            <a:r>
              <a:rPr lang="en-US" sz="1600" b="0" kern="100" spc="-100">
                <a:solidFill>
                  <a:schemeClr val="tx2"/>
                </a:solidFill>
                <a:latin typeface="Bahnschrift Light" panose="020B0502040204020203" pitchFamily="34" charset="0"/>
                <a:ea typeface="Roboto" panose="02000000000000000000" pitchFamily="2" charset="0"/>
              </a:rPr>
              <a:t>L1C Fire Temperature RGB</a:t>
            </a:r>
          </a:p>
        </p:txBody>
      </p:sp>
    </p:spTree>
    <p:extLst>
      <p:ext uri="{BB962C8B-B14F-4D97-AF65-F5344CB8AC3E}">
        <p14:creationId xmlns:p14="http://schemas.microsoft.com/office/powerpoint/2010/main" val="15567120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61ED-1077-8643-B0F5-95DF17149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C980-AC22-6706-244E-181D641FC5A7}"/>
              </a:ext>
            </a:extLst>
          </p:cNvPr>
          <p:cNvSpPr>
            <a:spLocks noGrp="1"/>
          </p:cNvSpPr>
          <p:nvPr>
            <p:ph type="title"/>
          </p:nvPr>
        </p:nvSpPr>
        <p:spPr/>
        <p:txBody>
          <a:bodyPr>
            <a:normAutofit/>
          </a:bodyPr>
          <a:lstStyle/>
          <a:p>
            <a:r>
              <a:rPr lang="en-US"/>
              <a:t>FIR Current Status and Way Forward</a:t>
            </a:r>
          </a:p>
        </p:txBody>
      </p:sp>
      <p:sp>
        <p:nvSpPr>
          <p:cNvPr id="3" name="Text Placeholder 2">
            <a:extLst>
              <a:ext uri="{FF2B5EF4-FFF2-40B4-BE49-F238E27FC236}">
                <a16:creationId xmlns:a16="http://schemas.microsoft.com/office/drawing/2014/main" id="{DD8A4B2C-9129-6FEB-168C-D38D5E55945C}"/>
              </a:ext>
            </a:extLst>
          </p:cNvPr>
          <p:cNvSpPr>
            <a:spLocks noGrp="1"/>
          </p:cNvSpPr>
          <p:nvPr>
            <p:ph type="body" sz="quarter" idx="10"/>
          </p:nvPr>
        </p:nvSpPr>
        <p:spPr>
          <a:xfrm>
            <a:off x="145054" y="1139429"/>
            <a:ext cx="11266285" cy="5262675"/>
          </a:xfrm>
        </p:spPr>
        <p:txBody>
          <a:bodyPr>
            <a:normAutofit fontScale="62500" lnSpcReduction="20000"/>
          </a:bodyPr>
          <a:lstStyle/>
          <a:p>
            <a:r>
              <a:rPr lang="en-US"/>
              <a:t>First tuning has been performed in Spring 2025 and will continue over the summer</a:t>
            </a:r>
          </a:p>
          <a:p>
            <a:endParaRPr lang="en-US"/>
          </a:p>
          <a:p>
            <a:r>
              <a:rPr lang="en-US"/>
              <a:t>Preliminary validation has been performed over a limited dataset acquired in May over Africa, with MODIS fire product as reference</a:t>
            </a:r>
          </a:p>
          <a:p>
            <a:pPr lvl="1"/>
            <a:r>
              <a:rPr lang="en-US"/>
              <a:t>Performance metrics (POD, PRE, F1) are improved compared to SEVIRI FIR product</a:t>
            </a:r>
          </a:p>
          <a:p>
            <a:pPr lvl="1"/>
            <a:r>
              <a:rPr lang="en-US"/>
              <a:t>Issue with false alarms in first hours of the day in North-East disk area has been identified</a:t>
            </a:r>
          </a:p>
          <a:p>
            <a:pPr lvl="1"/>
            <a:r>
              <a:rPr lang="en-US"/>
              <a:t>Further false alarm sources and missed detection will be addressed in upcoming tuning exercises over the summer </a:t>
            </a:r>
          </a:p>
          <a:p>
            <a:pPr lvl="1"/>
            <a:endParaRPr lang="en-US"/>
          </a:p>
          <a:p>
            <a:r>
              <a:rPr lang="en-US" sz="3200" b="1"/>
              <a:t>FIR  released to member state NHMSs with </a:t>
            </a:r>
            <a:r>
              <a:rPr lang="en-US" sz="3200" b="1">
                <a:solidFill>
                  <a:schemeClr val="accent4">
                    <a:lumMod val="60000"/>
                    <a:lumOff val="40000"/>
                  </a:schemeClr>
                </a:solidFill>
              </a:rPr>
              <a:t>demonstrational status on June 17, 2025</a:t>
            </a:r>
            <a:r>
              <a:rPr lang="en-US" sz="3200" b="1"/>
              <a:t>. Release to </a:t>
            </a:r>
            <a:r>
              <a:rPr lang="en-US" sz="3200" b="1">
                <a:solidFill>
                  <a:schemeClr val="accent4"/>
                </a:solidFill>
              </a:rPr>
              <a:t>all users on July 3, 2025</a:t>
            </a:r>
          </a:p>
          <a:p>
            <a:endParaRPr lang="en-US" b="1"/>
          </a:p>
          <a:p>
            <a:r>
              <a:rPr lang="en-US"/>
              <a:t>Demonstrational status intended for </a:t>
            </a:r>
            <a:r>
              <a:rPr lang="en-US" b="1"/>
              <a:t>user familiarization and early feedback phase</a:t>
            </a:r>
            <a:endParaRPr lang="en-US"/>
          </a:p>
          <a:p>
            <a:endParaRPr lang="en-US"/>
          </a:p>
          <a:p>
            <a:r>
              <a:rPr lang="en-US"/>
              <a:t>Upgrade to Pre-Operational/Operational status during/after the summer to allow resolution of issues, fine-tuning and validation during the fire season in the European Area</a:t>
            </a:r>
          </a:p>
          <a:p>
            <a:endParaRPr lang="en-US"/>
          </a:p>
          <a:p>
            <a:r>
              <a:rPr lang="en-US" b="1"/>
              <a:t>Day-2 foremost evolution will be the usage of the 1km IR channels (HR/HRFI data)</a:t>
            </a:r>
          </a:p>
          <a:p>
            <a:endParaRPr lang="en-US"/>
          </a:p>
        </p:txBody>
      </p:sp>
    </p:spTree>
    <p:extLst>
      <p:ext uri="{BB962C8B-B14F-4D97-AF65-F5344CB8AC3E}">
        <p14:creationId xmlns:p14="http://schemas.microsoft.com/office/powerpoint/2010/main" val="33971023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6E0E3-AA5A-86FF-2EE5-CD19A414BF2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024F6871-29DB-D28B-394B-6F86D717665D}"/>
              </a:ext>
            </a:extLst>
          </p:cNvPr>
          <p:cNvSpPr txBox="1"/>
          <p:nvPr/>
        </p:nvSpPr>
        <p:spPr>
          <a:xfrm>
            <a:off x="6804561" y="1589696"/>
            <a:ext cx="4730338" cy="1383094"/>
          </a:xfrm>
          <a:prstGeom prst="rect">
            <a:avLst/>
          </a:prstGeom>
          <a:ln>
            <a:noFill/>
          </a:ln>
        </p:spPr>
        <p:style>
          <a:lnRef idx="2">
            <a:schemeClr val="accent6"/>
          </a:lnRef>
          <a:fillRef idx="1">
            <a:schemeClr val="lt1"/>
          </a:fillRef>
          <a:effectRef idx="0">
            <a:schemeClr val="accent6"/>
          </a:effectRef>
          <a:fontRef idx="minor">
            <a:schemeClr val="dk1"/>
          </a:fontRef>
        </p:style>
        <p:txBody>
          <a:bodyPr>
            <a:noAutofit/>
          </a:bodyPr>
          <a:lst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IE" sz="4000" kern="0">
                <a:solidFill>
                  <a:schemeClr val="tx1"/>
                </a:solidFill>
              </a:rPr>
              <a:t>Products tailored for NWP Assimilation</a:t>
            </a:r>
          </a:p>
        </p:txBody>
      </p:sp>
    </p:spTree>
    <p:extLst>
      <p:ext uri="{BB962C8B-B14F-4D97-AF65-F5344CB8AC3E}">
        <p14:creationId xmlns:p14="http://schemas.microsoft.com/office/powerpoint/2010/main" val="32465367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DD443-2556-DBF4-3720-6DA25DB16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255D4-5313-7898-64D7-51B0F628A281}"/>
              </a:ext>
            </a:extLst>
          </p:cNvPr>
          <p:cNvSpPr>
            <a:spLocks noGrp="1"/>
          </p:cNvSpPr>
          <p:nvPr>
            <p:ph type="title"/>
          </p:nvPr>
        </p:nvSpPr>
        <p:spPr/>
        <p:txBody>
          <a:bodyPr/>
          <a:lstStyle/>
          <a:p>
            <a:r>
              <a:rPr lang="en-GB"/>
              <a:t>All-Sky Radiances (ASR)</a:t>
            </a:r>
            <a:endParaRPr lang="en-IE"/>
          </a:p>
        </p:txBody>
      </p:sp>
      <p:sp>
        <p:nvSpPr>
          <p:cNvPr id="3" name="Text Placeholder 2">
            <a:extLst>
              <a:ext uri="{FF2B5EF4-FFF2-40B4-BE49-F238E27FC236}">
                <a16:creationId xmlns:a16="http://schemas.microsoft.com/office/drawing/2014/main" id="{74C45D27-5C98-DC51-4866-17F392C2E4DA}"/>
              </a:ext>
            </a:extLst>
          </p:cNvPr>
          <p:cNvSpPr>
            <a:spLocks noGrp="1"/>
          </p:cNvSpPr>
          <p:nvPr>
            <p:ph type="body" sz="quarter" idx="10"/>
          </p:nvPr>
        </p:nvSpPr>
        <p:spPr>
          <a:xfrm>
            <a:off x="145053" y="1139429"/>
            <a:ext cx="7594863" cy="4372371"/>
          </a:xfrm>
        </p:spPr>
        <p:txBody>
          <a:bodyPr>
            <a:normAutofit lnSpcReduction="10000"/>
          </a:bodyPr>
          <a:lstStyle/>
          <a:p>
            <a:pPr>
              <a:spcBef>
                <a:spcPts val="1200"/>
              </a:spcBef>
            </a:pPr>
            <a:r>
              <a:rPr lang="en-GB" sz="2400" dirty="0"/>
              <a:t>Statistics of L1C radiances, </a:t>
            </a:r>
            <a:r>
              <a:rPr lang="en-GB" sz="2400" dirty="0" err="1"/>
              <a:t>reflectances</a:t>
            </a:r>
            <a:r>
              <a:rPr lang="en-GB" sz="2400" dirty="0"/>
              <a:t> and brightness temperature within 32x32 km</a:t>
            </a:r>
            <a:r>
              <a:rPr lang="en-GB" sz="2400" baseline="30000" dirty="0"/>
              <a:t>2</a:t>
            </a:r>
            <a:r>
              <a:rPr lang="en-GB" sz="2400" dirty="0"/>
              <a:t> processing segments</a:t>
            </a:r>
          </a:p>
          <a:p>
            <a:pPr>
              <a:spcBef>
                <a:spcPts val="1200"/>
              </a:spcBef>
            </a:pPr>
            <a:r>
              <a:rPr lang="en-GB" sz="2400" dirty="0"/>
              <a:t>Derived for six scene categories:</a:t>
            </a:r>
          </a:p>
          <a:p>
            <a:pPr lvl="1">
              <a:spcBef>
                <a:spcPts val="300"/>
              </a:spcBef>
            </a:pPr>
            <a:r>
              <a:rPr lang="en-GB" sz="1800" dirty="0"/>
              <a:t>All</a:t>
            </a:r>
          </a:p>
          <a:p>
            <a:pPr lvl="1">
              <a:spcBef>
                <a:spcPts val="300"/>
              </a:spcBef>
            </a:pPr>
            <a:r>
              <a:rPr lang="en-GB" sz="1800" dirty="0"/>
              <a:t>Clear-sky</a:t>
            </a:r>
          </a:p>
          <a:p>
            <a:pPr lvl="1">
              <a:spcBef>
                <a:spcPts val="300"/>
              </a:spcBef>
            </a:pPr>
            <a:r>
              <a:rPr lang="en-GB" sz="1800" dirty="0"/>
              <a:t>Cloudy-sky</a:t>
            </a:r>
          </a:p>
          <a:p>
            <a:pPr lvl="1">
              <a:spcBef>
                <a:spcPts val="300"/>
              </a:spcBef>
            </a:pPr>
            <a:r>
              <a:rPr lang="en-GB" sz="1800" dirty="0"/>
              <a:t>Cloudy-sky - low-level clouds</a:t>
            </a:r>
          </a:p>
          <a:p>
            <a:pPr lvl="1">
              <a:spcBef>
                <a:spcPts val="300"/>
              </a:spcBef>
            </a:pPr>
            <a:r>
              <a:rPr lang="en-GB" sz="1800" dirty="0"/>
              <a:t>Cloudy-sky – mid-level clouds</a:t>
            </a:r>
          </a:p>
          <a:p>
            <a:pPr lvl="1">
              <a:spcBef>
                <a:spcPts val="300"/>
              </a:spcBef>
            </a:pPr>
            <a:r>
              <a:rPr lang="en-GB" sz="1800" dirty="0"/>
              <a:t>Cloudy-sky - high-level clouds</a:t>
            </a:r>
            <a:br>
              <a:rPr lang="en-GB" sz="1800" dirty="0"/>
            </a:br>
            <a:endParaRPr lang="en-GB" sz="2400" dirty="0"/>
          </a:p>
          <a:p>
            <a:r>
              <a:rPr lang="en-GB" sz="2400" b="1" dirty="0"/>
              <a:t>Released with pre-operational status in December 2024</a:t>
            </a:r>
          </a:p>
          <a:p>
            <a:pPr marL="0" indent="0">
              <a:buNone/>
            </a:pPr>
            <a:endParaRPr lang="en-IE" dirty="0"/>
          </a:p>
        </p:txBody>
      </p:sp>
      <p:graphicFrame>
        <p:nvGraphicFramePr>
          <p:cNvPr id="5" name="Table 4">
            <a:extLst>
              <a:ext uri="{FF2B5EF4-FFF2-40B4-BE49-F238E27FC236}">
                <a16:creationId xmlns:a16="http://schemas.microsoft.com/office/drawing/2014/main" id="{CBB4B8DA-1804-AFF3-224D-25077928DE0E}"/>
              </a:ext>
            </a:extLst>
          </p:cNvPr>
          <p:cNvGraphicFramePr>
            <a:graphicFrameLocks noGrp="1"/>
          </p:cNvGraphicFramePr>
          <p:nvPr>
            <p:extLst>
              <p:ext uri="{D42A27DB-BD31-4B8C-83A1-F6EECF244321}">
                <p14:modId xmlns:p14="http://schemas.microsoft.com/office/powerpoint/2010/main" val="2375043646"/>
              </p:ext>
            </p:extLst>
          </p:nvPr>
        </p:nvGraphicFramePr>
        <p:xfrm>
          <a:off x="310849" y="5866929"/>
          <a:ext cx="7698630" cy="670560"/>
        </p:xfrm>
        <a:graphic>
          <a:graphicData uri="http://schemas.openxmlformats.org/drawingml/2006/table">
            <a:tbl>
              <a:tblPr firstRow="1" bandRow="1">
                <a:tableStyleId>{21E4AEA4-8DFA-4A89-87EB-49C32662AFE0}</a:tableStyleId>
              </a:tblPr>
              <a:tblGrid>
                <a:gridCol w="2102713">
                  <a:extLst>
                    <a:ext uri="{9D8B030D-6E8A-4147-A177-3AD203B41FA5}">
                      <a16:colId xmlns:a16="http://schemas.microsoft.com/office/drawing/2014/main" val="1513432555"/>
                    </a:ext>
                  </a:extLst>
                </a:gridCol>
                <a:gridCol w="1215242">
                  <a:extLst>
                    <a:ext uri="{9D8B030D-6E8A-4147-A177-3AD203B41FA5}">
                      <a16:colId xmlns:a16="http://schemas.microsoft.com/office/drawing/2014/main" val="3957864323"/>
                    </a:ext>
                  </a:extLst>
                </a:gridCol>
                <a:gridCol w="1591293">
                  <a:extLst>
                    <a:ext uri="{9D8B030D-6E8A-4147-A177-3AD203B41FA5}">
                      <a16:colId xmlns:a16="http://schemas.microsoft.com/office/drawing/2014/main" val="2151702692"/>
                    </a:ext>
                  </a:extLst>
                </a:gridCol>
                <a:gridCol w="2789382">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32×32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 BUFR</a:t>
                      </a:r>
                    </a:p>
                  </a:txBody>
                  <a:tcPr/>
                </a:tc>
                <a:tc>
                  <a:txBody>
                    <a:bodyPr/>
                    <a:lstStyle/>
                    <a:p>
                      <a:r>
                        <a:rPr lang="en-GB" sz="1600" dirty="0" err="1">
                          <a:solidFill>
                            <a:sysClr val="windowText" lastClr="000000"/>
                          </a:solidFill>
                        </a:rPr>
                        <a:t>EUMETCast</a:t>
                      </a:r>
                      <a:r>
                        <a:rPr lang="en-GB" sz="1600" dirty="0">
                          <a:solidFill>
                            <a:sysClr val="windowText" lastClr="000000"/>
                          </a:solidFill>
                        </a:rPr>
                        <a:t>, GTS, Data Store</a:t>
                      </a:r>
                    </a:p>
                  </a:txBody>
                  <a:tcPr/>
                </a:tc>
                <a:extLst>
                  <a:ext uri="{0D108BD9-81ED-4DB2-BD59-A6C34878D82A}">
                    <a16:rowId xmlns:a16="http://schemas.microsoft.com/office/drawing/2014/main" val="1269108986"/>
                  </a:ext>
                </a:extLst>
              </a:tr>
            </a:tbl>
          </a:graphicData>
        </a:graphic>
      </p:graphicFrame>
      <p:pic>
        <p:nvPicPr>
          <p:cNvPr id="6" name="Picture 5">
            <a:extLst>
              <a:ext uri="{FF2B5EF4-FFF2-40B4-BE49-F238E27FC236}">
                <a16:creationId xmlns:a16="http://schemas.microsoft.com/office/drawing/2014/main" id="{D7D140A0-D6F3-6A88-FF39-3490F0041561}"/>
              </a:ext>
            </a:extLst>
          </p:cNvPr>
          <p:cNvPicPr>
            <a:picLocks noChangeAspect="1"/>
          </p:cNvPicPr>
          <p:nvPr/>
        </p:nvPicPr>
        <p:blipFill>
          <a:blip r:embed="rId2"/>
          <a:stretch>
            <a:fillRect/>
          </a:stretch>
        </p:blipFill>
        <p:spPr>
          <a:xfrm>
            <a:off x="7813670" y="1388618"/>
            <a:ext cx="4067481" cy="4462267"/>
          </a:xfrm>
          <a:prstGeom prst="rect">
            <a:avLst/>
          </a:prstGeom>
        </p:spPr>
      </p:pic>
      <p:sp>
        <p:nvSpPr>
          <p:cNvPr id="8" name="TextBox 7">
            <a:extLst>
              <a:ext uri="{FF2B5EF4-FFF2-40B4-BE49-F238E27FC236}">
                <a16:creationId xmlns:a16="http://schemas.microsoft.com/office/drawing/2014/main" id="{0835ACAE-3DF8-418E-A9D2-4112B649411E}"/>
              </a:ext>
            </a:extLst>
          </p:cNvPr>
          <p:cNvSpPr txBox="1"/>
          <p:nvPr/>
        </p:nvSpPr>
        <p:spPr>
          <a:xfrm>
            <a:off x="8253864" y="1004552"/>
            <a:ext cx="3187091" cy="400110"/>
          </a:xfrm>
          <a:prstGeom prst="rect">
            <a:avLst/>
          </a:prstGeom>
          <a:no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ASR-clear for WV6.3 channel</a:t>
            </a:r>
          </a:p>
        </p:txBody>
      </p:sp>
    </p:spTree>
    <p:extLst>
      <p:ext uri="{BB962C8B-B14F-4D97-AF65-F5344CB8AC3E}">
        <p14:creationId xmlns:p14="http://schemas.microsoft.com/office/powerpoint/2010/main" val="25846752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EUMETSAT Central Facility FCI L2 products</a:t>
            </a:r>
          </a:p>
        </p:txBody>
      </p:sp>
      <p:sp>
        <p:nvSpPr>
          <p:cNvPr id="3" name="Text Placeholder 2"/>
          <p:cNvSpPr>
            <a:spLocks noGrp="1"/>
          </p:cNvSpPr>
          <p:nvPr>
            <p:ph type="body" sz="quarter" idx="10"/>
          </p:nvPr>
        </p:nvSpPr>
        <p:spPr>
          <a:xfrm>
            <a:off x="85006" y="981906"/>
            <a:ext cx="6740939" cy="3917763"/>
          </a:xfrm>
        </p:spPr>
        <p:txBody>
          <a:bodyPr>
            <a:normAutofit fontScale="92500" lnSpcReduction="10000"/>
          </a:bodyPr>
          <a:lstStyle/>
          <a:p>
            <a:pPr>
              <a:spcBef>
                <a:spcPts val="1200"/>
              </a:spcBef>
            </a:pPr>
            <a:r>
              <a:rPr lang="en-GB" sz="2000">
                <a:latin typeface="Arial" panose="020B0604020202020204" pitchFamily="34" charset="0"/>
              </a:rPr>
              <a:t>A total of 10 products</a:t>
            </a:r>
          </a:p>
          <a:p>
            <a:pPr>
              <a:spcBef>
                <a:spcPts val="1200"/>
              </a:spcBef>
            </a:pPr>
            <a:r>
              <a:rPr lang="en-GB" sz="2000">
                <a:latin typeface="Arial" panose="020B0604020202020204" pitchFamily="34" charset="0"/>
              </a:rPr>
              <a:t>Day-1 priority: ensure SEVIRI continuity </a:t>
            </a:r>
            <a:r>
              <a:rPr lang="en-GB" sz="2000">
                <a:latin typeface="Arial" panose="020B0604020202020204" pitchFamily="34" charset="0"/>
                <a:sym typeface="Wingdings" panose="05000000000000000000" pitchFamily="2" charset="2"/>
              </a:rPr>
              <a:t> FCI’s full potential not yet fully exploited</a:t>
            </a:r>
          </a:p>
          <a:p>
            <a:pPr lvl="1">
              <a:spcBef>
                <a:spcPts val="300"/>
              </a:spcBef>
            </a:pPr>
            <a:r>
              <a:rPr lang="en-GB" sz="1600">
                <a:sym typeface="Wingdings" panose="05000000000000000000" pitchFamily="2" charset="2"/>
              </a:rPr>
              <a:t>Only normal resolution (FDHSI) data at 1km (VIS/NIR) and 2km (IR)</a:t>
            </a:r>
          </a:p>
          <a:p>
            <a:pPr lvl="1">
              <a:spcBef>
                <a:spcPts val="300"/>
              </a:spcBef>
            </a:pPr>
            <a:r>
              <a:rPr lang="en-GB" sz="1600">
                <a:latin typeface="Arial" panose="020B0604020202020204" pitchFamily="34" charset="0"/>
                <a:sym typeface="Wingdings" panose="05000000000000000000" pitchFamily="2" charset="2"/>
              </a:rPr>
              <a:t>New VIS/NIR channels are generally not used yet</a:t>
            </a:r>
          </a:p>
          <a:p>
            <a:pPr>
              <a:spcBef>
                <a:spcPts val="1200"/>
              </a:spcBef>
            </a:pPr>
            <a:r>
              <a:rPr lang="en-GB" sz="2000"/>
              <a:t>Commissioning of the FCI L2 products continue after MTG-I1 and FCI L1C were declared operational in December 2024 and MTG as prime GEO satellite in June 2025</a:t>
            </a:r>
            <a:endParaRPr lang="en-GB" sz="2000">
              <a:latin typeface="Arial" panose="020B0604020202020204" pitchFamily="34" charset="0"/>
              <a:sym typeface="Wingdings" panose="05000000000000000000" pitchFamily="2" charset="2"/>
            </a:endParaRPr>
          </a:p>
          <a:p>
            <a:pPr>
              <a:spcBef>
                <a:spcPts val="1200"/>
              </a:spcBef>
            </a:pPr>
            <a:r>
              <a:rPr lang="en-GB" sz="2000">
                <a:latin typeface="Arial" panose="020B0604020202020204" pitchFamily="34" charset="0"/>
              </a:rPr>
              <a:t>First </a:t>
            </a:r>
            <a:r>
              <a:rPr lang="en-GB" sz="2000"/>
              <a:t>six </a:t>
            </a:r>
            <a:r>
              <a:rPr lang="en-GB" sz="2000">
                <a:latin typeface="Arial" panose="020B0604020202020204" pitchFamily="34" charset="0"/>
              </a:rPr>
              <a:t>products released in December 2024. Further releases and upgrades in 2025.</a:t>
            </a:r>
          </a:p>
          <a:p>
            <a:pPr>
              <a:spcBef>
                <a:spcPts val="1200"/>
              </a:spcBef>
            </a:pPr>
            <a:r>
              <a:rPr lang="en-GB" sz="2000">
                <a:latin typeface="Arial" panose="020B0604020202020204" pitchFamily="34" charset="0"/>
              </a:rPr>
              <a:t>Additional FCI L2 products will be available via the Satellite Application Facilitates (SAFs)</a:t>
            </a:r>
          </a:p>
        </p:txBody>
      </p:sp>
      <p:pic>
        <p:nvPicPr>
          <p:cNvPr id="51" name="Picture 50" descr="A diagram of a company&#10;&#10;Description automatically generated">
            <a:extLst>
              <a:ext uri="{FF2B5EF4-FFF2-40B4-BE49-F238E27FC236}">
                <a16:creationId xmlns:a16="http://schemas.microsoft.com/office/drawing/2014/main" id="{4E99D64D-CFCC-2256-3896-C90993F20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25945" y="1417369"/>
            <a:ext cx="5238993" cy="2714226"/>
          </a:xfrm>
          <a:prstGeom prst="rect">
            <a:avLst/>
          </a:prstGeom>
          <a:noFill/>
        </p:spPr>
      </p:pic>
      <p:sp>
        <p:nvSpPr>
          <p:cNvPr id="27" name="Rectangle 26">
            <a:extLst>
              <a:ext uri="{FF2B5EF4-FFF2-40B4-BE49-F238E27FC236}">
                <a16:creationId xmlns:a16="http://schemas.microsoft.com/office/drawing/2014/main" id="{2444E310-5851-6300-1F3B-B73AB513C0A6}"/>
              </a:ext>
            </a:extLst>
          </p:cNvPr>
          <p:cNvSpPr/>
          <p:nvPr/>
        </p:nvSpPr>
        <p:spPr bwMode="auto">
          <a:xfrm>
            <a:off x="0" y="6634480"/>
            <a:ext cx="6732675" cy="223520"/>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US" sz="900" b="1" i="0" u="none" strike="noStrike" cap="none" normalizeH="0" baseline="0">
              <a:ln>
                <a:noFill/>
              </a:ln>
              <a:solidFill>
                <a:schemeClr val="bg1"/>
              </a:solidFill>
              <a:effectLst/>
              <a:latin typeface="Tahoma" pitchFamily="34" charset="0"/>
            </a:endParaRPr>
          </a:p>
        </p:txBody>
      </p:sp>
      <p:pic>
        <p:nvPicPr>
          <p:cNvPr id="50" name="Picture 49">
            <a:extLst>
              <a:ext uri="{FF2B5EF4-FFF2-40B4-BE49-F238E27FC236}">
                <a16:creationId xmlns:a16="http://schemas.microsoft.com/office/drawing/2014/main" id="{248D5E8D-4C5E-5CF4-4BAB-15959AE409EB}"/>
              </a:ext>
            </a:extLst>
          </p:cNvPr>
          <p:cNvPicPr>
            <a:picLocks noChangeAspect="1"/>
          </p:cNvPicPr>
          <p:nvPr/>
        </p:nvPicPr>
        <p:blipFill>
          <a:blip r:embed="rId3"/>
          <a:stretch>
            <a:fillRect/>
          </a:stretch>
        </p:blipFill>
        <p:spPr>
          <a:xfrm>
            <a:off x="60047" y="4908885"/>
            <a:ext cx="12046947" cy="1859899"/>
          </a:xfrm>
          <a:prstGeom prst="rect">
            <a:avLst/>
          </a:prstGeom>
        </p:spPr>
      </p:pic>
    </p:spTree>
    <p:extLst>
      <p:ext uri="{BB962C8B-B14F-4D97-AF65-F5344CB8AC3E}">
        <p14:creationId xmlns:p14="http://schemas.microsoft.com/office/powerpoint/2010/main" val="39562021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89334-3785-0D80-A092-3E640A3A8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4E18C-FC88-19D4-8111-E89A0E3EB127}"/>
              </a:ext>
            </a:extLst>
          </p:cNvPr>
          <p:cNvSpPr>
            <a:spLocks noGrp="1"/>
          </p:cNvSpPr>
          <p:nvPr>
            <p:ph type="title"/>
          </p:nvPr>
        </p:nvSpPr>
        <p:spPr/>
        <p:txBody>
          <a:bodyPr>
            <a:normAutofit/>
          </a:bodyPr>
          <a:lstStyle/>
          <a:p>
            <a:r>
              <a:rPr lang="en-US"/>
              <a:t>ASR Upcoming improvements in the pipeline</a:t>
            </a:r>
          </a:p>
        </p:txBody>
      </p:sp>
      <p:sp>
        <p:nvSpPr>
          <p:cNvPr id="3" name="Text Placeholder 2">
            <a:extLst>
              <a:ext uri="{FF2B5EF4-FFF2-40B4-BE49-F238E27FC236}">
                <a16:creationId xmlns:a16="http://schemas.microsoft.com/office/drawing/2014/main" id="{046564AB-C621-FDE4-62F0-B26A03B06CA5}"/>
              </a:ext>
            </a:extLst>
          </p:cNvPr>
          <p:cNvSpPr>
            <a:spLocks noGrp="1"/>
          </p:cNvSpPr>
          <p:nvPr>
            <p:ph type="body" sz="quarter" idx="10"/>
          </p:nvPr>
        </p:nvSpPr>
        <p:spPr/>
        <p:txBody>
          <a:bodyPr>
            <a:normAutofit lnSpcReduction="10000"/>
          </a:bodyPr>
          <a:lstStyle/>
          <a:p>
            <a:r>
              <a:rPr lang="en-US" sz="2800" dirty="0"/>
              <a:t>Several improvements expected over the next 1-2 months:</a:t>
            </a:r>
          </a:p>
          <a:p>
            <a:pPr lvl="1"/>
            <a:r>
              <a:rPr lang="en-US" sz="2400" b="1" dirty="0"/>
              <a:t>Satellite and solar zenith angles</a:t>
            </a:r>
            <a:r>
              <a:rPr lang="en-US" sz="2400" dirty="0"/>
              <a:t> are currently being added to the </a:t>
            </a:r>
            <a:r>
              <a:rPr lang="en-US" sz="2400" dirty="0" err="1"/>
              <a:t>NetCDF</a:t>
            </a:r>
            <a:r>
              <a:rPr lang="en-US" sz="2400" dirty="0"/>
              <a:t> and BUFR files following early user feedback</a:t>
            </a:r>
          </a:p>
          <a:p>
            <a:pPr lvl="1"/>
            <a:r>
              <a:rPr lang="en-US" sz="2400" dirty="0"/>
              <a:t>Further </a:t>
            </a:r>
            <a:r>
              <a:rPr lang="en-US" sz="2400" b="1" dirty="0"/>
              <a:t>optimization and fine tuning of cloud mask </a:t>
            </a:r>
            <a:r>
              <a:rPr lang="en-US" sz="2400" dirty="0"/>
              <a:t>for improved separation of clear and cloudy skies</a:t>
            </a:r>
          </a:p>
          <a:p>
            <a:pPr lvl="1"/>
            <a:r>
              <a:rPr lang="en-US" sz="2400" dirty="0"/>
              <a:t>Further </a:t>
            </a:r>
            <a:r>
              <a:rPr lang="en-US" sz="2400" b="1" dirty="0"/>
              <a:t>optimization of cloud type classification and height retrieval </a:t>
            </a:r>
            <a:r>
              <a:rPr lang="en-US" sz="2400" dirty="0"/>
              <a:t>for improved separation of cloudy scenes by height (low, mid, high)</a:t>
            </a:r>
          </a:p>
          <a:p>
            <a:pPr lvl="1"/>
            <a:endParaRPr lang="en-US" sz="2400" dirty="0"/>
          </a:p>
          <a:p>
            <a:r>
              <a:rPr lang="en-US" sz="2800" dirty="0"/>
              <a:t>The L2 ASR product is just statistics of L1C data within processing segments </a:t>
            </a:r>
            <a:r>
              <a:rPr lang="en-US" sz="2800" dirty="0">
                <a:sym typeface="Wingdings" panose="05000000000000000000" pitchFamily="2" charset="2"/>
              </a:rPr>
              <a:t> The a</a:t>
            </a:r>
            <a:r>
              <a:rPr lang="en-US" sz="2800" dirty="0"/>
              <a:t>ccuracy of the product directly linked to the quality of the L1C data</a:t>
            </a:r>
            <a:br>
              <a:rPr lang="en-US" sz="2800" dirty="0"/>
            </a:br>
            <a:endParaRPr lang="en-US" sz="2800" dirty="0"/>
          </a:p>
          <a:p>
            <a:pPr>
              <a:spcBef>
                <a:spcPts val="1200"/>
              </a:spcBef>
            </a:pPr>
            <a:r>
              <a:rPr lang="en-US" sz="2800" b="1" dirty="0"/>
              <a:t>Target is to make ASR ready for </a:t>
            </a:r>
            <a:r>
              <a:rPr lang="en-US" sz="2800" b="1" dirty="0">
                <a:solidFill>
                  <a:srgbClr val="0070C0"/>
                </a:solidFill>
              </a:rPr>
              <a:t>operational status in 2025/Q3</a:t>
            </a:r>
            <a:r>
              <a:rPr lang="en-US" sz="2800" b="1" dirty="0"/>
              <a:t>.</a:t>
            </a:r>
          </a:p>
          <a:p>
            <a:endParaRPr lang="en-US" dirty="0"/>
          </a:p>
        </p:txBody>
      </p:sp>
    </p:spTree>
    <p:extLst>
      <p:ext uri="{BB962C8B-B14F-4D97-AF65-F5344CB8AC3E}">
        <p14:creationId xmlns:p14="http://schemas.microsoft.com/office/powerpoint/2010/main" val="16764596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DB1D-01D9-CF51-33F0-22844E3856FD}"/>
              </a:ext>
            </a:extLst>
          </p:cNvPr>
          <p:cNvSpPr>
            <a:spLocks noGrp="1"/>
          </p:cNvSpPr>
          <p:nvPr>
            <p:ph type="title"/>
          </p:nvPr>
        </p:nvSpPr>
        <p:spPr/>
        <p:txBody>
          <a:bodyPr/>
          <a:lstStyle/>
          <a:p>
            <a:r>
              <a:rPr lang="en-GB"/>
              <a:t>ASR Differences wrt. MSG-SEVIRI</a:t>
            </a:r>
            <a:endParaRPr lang="en-IE"/>
          </a:p>
        </p:txBody>
      </p:sp>
      <p:sp>
        <p:nvSpPr>
          <p:cNvPr id="3" name="Text Placeholder 2">
            <a:extLst>
              <a:ext uri="{FF2B5EF4-FFF2-40B4-BE49-F238E27FC236}">
                <a16:creationId xmlns:a16="http://schemas.microsoft.com/office/drawing/2014/main" id="{96B870D1-3E86-7B0A-05AB-411C1CC22484}"/>
              </a:ext>
            </a:extLst>
          </p:cNvPr>
          <p:cNvSpPr>
            <a:spLocks noGrp="1"/>
          </p:cNvSpPr>
          <p:nvPr>
            <p:ph type="body" sz="quarter" idx="10"/>
          </p:nvPr>
        </p:nvSpPr>
        <p:spPr>
          <a:xfrm>
            <a:off x="145054" y="1139429"/>
            <a:ext cx="7813958" cy="5262675"/>
          </a:xfrm>
        </p:spPr>
        <p:txBody>
          <a:bodyPr>
            <a:normAutofit lnSpcReduction="10000"/>
          </a:bodyPr>
          <a:lstStyle/>
          <a:p>
            <a:pPr marL="0" indent="0">
              <a:buNone/>
            </a:pPr>
            <a:r>
              <a:rPr lang="en-GB" sz="2200"/>
              <a:t>Although the FCI ASR product provides continuity wrt. the SEVIRI L2 ASR product and shows very high correlation with SEVIRI ASR, there are two minor differences in the implementation that may be relevant for users:</a:t>
            </a:r>
          </a:p>
          <a:p>
            <a:endParaRPr lang="en-GB" sz="2200"/>
          </a:p>
          <a:p>
            <a:pPr marL="0" indent="0">
              <a:buNone/>
            </a:pPr>
            <a:r>
              <a:rPr lang="en-IE" sz="2200"/>
              <a:t>1. Computation of segment mean value for brightness temperatures (BTs):</a:t>
            </a:r>
          </a:p>
          <a:p>
            <a:pPr lvl="1"/>
            <a:r>
              <a:rPr lang="en-IE" sz="2200"/>
              <a:t>SEVIRI: computed from the pixel-level BTs</a:t>
            </a:r>
          </a:p>
          <a:p>
            <a:pPr lvl="1"/>
            <a:r>
              <a:rPr lang="en-IE" sz="2200"/>
              <a:t>FCI: computed from segments mean radiance using Planck formula </a:t>
            </a:r>
            <a:br>
              <a:rPr lang="en-IE" sz="2000"/>
            </a:br>
            <a:endParaRPr lang="en-IE" sz="2000"/>
          </a:p>
          <a:p>
            <a:pPr marL="562722" lvl="1" indent="0">
              <a:buNone/>
            </a:pPr>
            <a:r>
              <a:rPr lang="en-IE" sz="2200"/>
              <a:t>For ASR-clear (warm scenes) this makes no difference, but when including cloudy pixels in e.g. ASR-all we see differences of up to ~1K for the coldest scenes where the non-linearity of Planck function increases.</a:t>
            </a:r>
          </a:p>
        </p:txBody>
      </p:sp>
      <p:pic>
        <p:nvPicPr>
          <p:cNvPr id="4" name="Picture 3">
            <a:extLst>
              <a:ext uri="{FF2B5EF4-FFF2-40B4-BE49-F238E27FC236}">
                <a16:creationId xmlns:a16="http://schemas.microsoft.com/office/drawing/2014/main" id="{1E762CD3-BB00-A3E0-7781-0717A214E1A5}"/>
              </a:ext>
            </a:extLst>
          </p:cNvPr>
          <p:cNvPicPr>
            <a:picLocks noChangeAspect="1"/>
          </p:cNvPicPr>
          <p:nvPr/>
        </p:nvPicPr>
        <p:blipFill>
          <a:blip r:embed="rId2"/>
          <a:srcRect t="3488"/>
          <a:stretch>
            <a:fillRect/>
          </a:stretch>
        </p:blipFill>
        <p:spPr>
          <a:xfrm>
            <a:off x="8139759" y="2276103"/>
            <a:ext cx="3981844" cy="3937203"/>
          </a:xfrm>
          <a:prstGeom prst="rect">
            <a:avLst/>
          </a:prstGeom>
        </p:spPr>
      </p:pic>
      <p:sp>
        <p:nvSpPr>
          <p:cNvPr id="5" name="TextBox 4">
            <a:extLst>
              <a:ext uri="{FF2B5EF4-FFF2-40B4-BE49-F238E27FC236}">
                <a16:creationId xmlns:a16="http://schemas.microsoft.com/office/drawing/2014/main" id="{DE1E12F8-6CE2-8D5B-48B2-7310685CBA4E}"/>
              </a:ext>
            </a:extLst>
          </p:cNvPr>
          <p:cNvSpPr txBox="1"/>
          <p:nvPr/>
        </p:nvSpPr>
        <p:spPr>
          <a:xfrm>
            <a:off x="8619752" y="1283206"/>
            <a:ext cx="3618298" cy="707886"/>
          </a:xfrm>
          <a:prstGeom prst="rect">
            <a:avLst/>
          </a:prstGeom>
          <a:noFill/>
        </p:spPr>
        <p:txBody>
          <a:bodyPr wrap="none" rtlCol="0">
            <a:spAutoFit/>
          </a:bodyPr>
          <a:lstStyle/>
          <a:p>
            <a:pPr algn="ctr"/>
            <a:r>
              <a:rPr lang="en-GB" sz="2000" b="0" kern="100" spc="-100">
                <a:solidFill>
                  <a:schemeClr val="accent2"/>
                </a:solidFill>
                <a:latin typeface="Arial" panose="020B0604020202020204" pitchFamily="34" charset="0"/>
                <a:ea typeface="Roboto" panose="02000000000000000000" pitchFamily="2" charset="0"/>
                <a:cs typeface="Arial" panose="020B0604020202020204" pitchFamily="34" charset="0"/>
              </a:rPr>
              <a:t>SEVIRI approach – FCI approach</a:t>
            </a:r>
          </a:p>
          <a:p>
            <a:pPr algn="ctr"/>
            <a:r>
              <a:rPr lang="en-GB" sz="2000" b="0" kern="100" spc="-100">
                <a:solidFill>
                  <a:schemeClr val="accent2"/>
                </a:solidFill>
                <a:latin typeface="Arial" panose="020B0604020202020204" pitchFamily="34" charset="0"/>
                <a:ea typeface="Roboto" panose="02000000000000000000" pitchFamily="2" charset="0"/>
                <a:cs typeface="Arial" panose="020B0604020202020204" pitchFamily="34" charset="0"/>
              </a:rPr>
              <a:t>ASR-all, WV6.3</a:t>
            </a:r>
            <a:endParaRPr lang="en-IE" sz="2000" b="0" kern="100" spc="-100">
              <a:solidFill>
                <a:schemeClr val="accent2"/>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0D3FD29-1306-2DE6-F22C-35ABF519CEEA}"/>
              </a:ext>
            </a:extLst>
          </p:cNvPr>
          <p:cNvSpPr txBox="1"/>
          <p:nvPr/>
        </p:nvSpPr>
        <p:spPr>
          <a:xfrm>
            <a:off x="8197771" y="5232978"/>
            <a:ext cx="3865819" cy="461665"/>
          </a:xfrm>
          <a:prstGeom prst="rect">
            <a:avLst/>
          </a:prstGeom>
          <a:solidFill>
            <a:schemeClr val="accent2">
              <a:lumMod val="20000"/>
              <a:lumOff val="80000"/>
            </a:schemeClr>
          </a:solidFill>
          <a:ln>
            <a:solidFill>
              <a:srgbClr val="00205B"/>
            </a:solidFill>
          </a:ln>
        </p:spPr>
        <p:txBody>
          <a:bodyPr wrap="square" rtlCol="0">
            <a:spAutoFit/>
          </a:bodyPr>
          <a:lstStyle/>
          <a:p>
            <a:r>
              <a:rPr lang="en-GB" sz="1200" b="0" kern="100" spc="-100">
                <a:solidFill>
                  <a:schemeClr val="tx2"/>
                </a:solidFill>
                <a:latin typeface="Bahnschrift Light" panose="020B0502040204020203" pitchFamily="34" charset="0"/>
                <a:ea typeface="Roboto" panose="02000000000000000000" pitchFamily="2" charset="0"/>
              </a:rPr>
              <a:t>The fact that we derive the average BT from the average radiance in for FCI leads to higher average BTs for cold clouds</a:t>
            </a:r>
            <a:endParaRPr lang="en-IE" sz="1200" b="0" kern="100" spc="-10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21756594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FF4ED-517B-2E1C-E213-0578BCC74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1C67C-C980-B928-55E0-791CE34010C1}"/>
              </a:ext>
            </a:extLst>
          </p:cNvPr>
          <p:cNvSpPr>
            <a:spLocks noGrp="1"/>
          </p:cNvSpPr>
          <p:nvPr>
            <p:ph type="title"/>
          </p:nvPr>
        </p:nvSpPr>
        <p:spPr/>
        <p:txBody>
          <a:bodyPr/>
          <a:lstStyle/>
          <a:p>
            <a:r>
              <a:rPr lang="en-GB"/>
              <a:t>ASR Differences wrt. MSG-SEVIRI</a:t>
            </a:r>
            <a:endParaRPr lang="en-IE"/>
          </a:p>
        </p:txBody>
      </p:sp>
      <p:sp>
        <p:nvSpPr>
          <p:cNvPr id="3" name="Text Placeholder 2">
            <a:extLst>
              <a:ext uri="{FF2B5EF4-FFF2-40B4-BE49-F238E27FC236}">
                <a16:creationId xmlns:a16="http://schemas.microsoft.com/office/drawing/2014/main" id="{6393C2F3-0207-A077-C309-1EADA31C7849}"/>
              </a:ext>
            </a:extLst>
          </p:cNvPr>
          <p:cNvSpPr>
            <a:spLocks noGrp="1"/>
          </p:cNvSpPr>
          <p:nvPr>
            <p:ph type="body" sz="quarter" idx="10"/>
          </p:nvPr>
        </p:nvSpPr>
        <p:spPr>
          <a:xfrm>
            <a:off x="145053" y="1139429"/>
            <a:ext cx="5519477" cy="4695313"/>
          </a:xfrm>
        </p:spPr>
        <p:txBody>
          <a:bodyPr>
            <a:normAutofit/>
          </a:bodyPr>
          <a:lstStyle/>
          <a:p>
            <a:pPr marL="0" indent="0">
              <a:buNone/>
            </a:pPr>
            <a:r>
              <a:rPr lang="en-IE" sz="2200"/>
              <a:t>2. Filtering of low clouds for ASR WV6.3</a:t>
            </a:r>
          </a:p>
          <a:p>
            <a:pPr lvl="1">
              <a:spcBef>
                <a:spcPts val="1200"/>
              </a:spcBef>
            </a:pPr>
            <a:r>
              <a:rPr lang="en-IE" sz="2200"/>
              <a:t>SEVIRI: For the WV6.3 channel also pixels with </a:t>
            </a:r>
            <a:r>
              <a:rPr lang="en-IE" sz="2200" b="1"/>
              <a:t>low clouds </a:t>
            </a:r>
            <a:r>
              <a:rPr lang="en-IE" sz="2200"/>
              <a:t>are used for the </a:t>
            </a:r>
            <a:r>
              <a:rPr lang="en-IE" sz="2200" b="1"/>
              <a:t>ASR-clear</a:t>
            </a:r>
            <a:r>
              <a:rPr lang="en-IE" sz="2200"/>
              <a:t> category</a:t>
            </a:r>
          </a:p>
          <a:p>
            <a:pPr lvl="1">
              <a:spcBef>
                <a:spcPts val="1200"/>
              </a:spcBef>
            </a:pPr>
            <a:r>
              <a:rPr lang="en-IE" sz="2200"/>
              <a:t>FCI: </a:t>
            </a:r>
            <a:r>
              <a:rPr lang="en-IE" sz="2200" b="1"/>
              <a:t>No cloudy pixels</a:t>
            </a:r>
            <a:r>
              <a:rPr lang="en-IE" sz="2200"/>
              <a:t>, regardless of channel and cloud type/height, are used for the </a:t>
            </a:r>
            <a:r>
              <a:rPr lang="en-IE" sz="2200" b="1"/>
              <a:t>ASR-clear</a:t>
            </a:r>
            <a:r>
              <a:rPr lang="en-IE" sz="2200"/>
              <a:t> category. Leads to differences of up to approx. 1K</a:t>
            </a:r>
          </a:p>
        </p:txBody>
      </p:sp>
      <p:pic>
        <p:nvPicPr>
          <p:cNvPr id="4" name="Picture 3">
            <a:extLst>
              <a:ext uri="{FF2B5EF4-FFF2-40B4-BE49-F238E27FC236}">
                <a16:creationId xmlns:a16="http://schemas.microsoft.com/office/drawing/2014/main" id="{755C71E0-F2CE-1BE1-52AC-F95A253F41ED}"/>
              </a:ext>
            </a:extLst>
          </p:cNvPr>
          <p:cNvPicPr>
            <a:picLocks noChangeAspect="1"/>
          </p:cNvPicPr>
          <p:nvPr/>
        </p:nvPicPr>
        <p:blipFill>
          <a:blip r:embed="rId2"/>
          <a:srcRect l="55654" t="18476" r="5464"/>
          <a:stretch>
            <a:fillRect/>
          </a:stretch>
        </p:blipFill>
        <p:spPr>
          <a:xfrm>
            <a:off x="7284170" y="2250170"/>
            <a:ext cx="3960000" cy="3928956"/>
          </a:xfrm>
          <a:prstGeom prst="rect">
            <a:avLst/>
          </a:prstGeom>
        </p:spPr>
      </p:pic>
      <p:sp>
        <p:nvSpPr>
          <p:cNvPr id="5" name="TextBox 4">
            <a:extLst>
              <a:ext uri="{FF2B5EF4-FFF2-40B4-BE49-F238E27FC236}">
                <a16:creationId xmlns:a16="http://schemas.microsoft.com/office/drawing/2014/main" id="{74A4FC76-8B25-04AC-49EE-63EB8C8D556C}"/>
              </a:ext>
            </a:extLst>
          </p:cNvPr>
          <p:cNvSpPr txBox="1"/>
          <p:nvPr/>
        </p:nvSpPr>
        <p:spPr>
          <a:xfrm>
            <a:off x="7455021" y="1483813"/>
            <a:ext cx="3618298" cy="707886"/>
          </a:xfrm>
          <a:prstGeom prst="rect">
            <a:avLst/>
          </a:prstGeom>
          <a:noFill/>
        </p:spPr>
        <p:txBody>
          <a:bodyPr wrap="none" rtlCol="0">
            <a:spAutoFit/>
          </a:bodyPr>
          <a:lstStyle/>
          <a:p>
            <a:pPr algn="ctr"/>
            <a:r>
              <a:rPr lang="en-GB" sz="2000" b="0" kern="100" spc="-100">
                <a:solidFill>
                  <a:schemeClr val="accent2"/>
                </a:solidFill>
                <a:latin typeface="Arial" panose="020B0604020202020204" pitchFamily="34" charset="0"/>
                <a:ea typeface="Roboto" panose="02000000000000000000" pitchFamily="2" charset="0"/>
                <a:cs typeface="Arial" panose="020B0604020202020204" pitchFamily="34" charset="0"/>
              </a:rPr>
              <a:t>SEVIRI approach – FCI approach</a:t>
            </a:r>
          </a:p>
          <a:p>
            <a:pPr algn="ctr"/>
            <a:r>
              <a:rPr lang="en-GB" sz="2000" b="0" kern="100" spc="-100">
                <a:solidFill>
                  <a:schemeClr val="accent2"/>
                </a:solidFill>
                <a:latin typeface="Arial" panose="020B0604020202020204" pitchFamily="34" charset="0"/>
                <a:ea typeface="Roboto" panose="02000000000000000000" pitchFamily="2" charset="0"/>
                <a:cs typeface="Arial" panose="020B0604020202020204" pitchFamily="34" charset="0"/>
              </a:rPr>
              <a:t>ASR-clear, WV6.3</a:t>
            </a:r>
            <a:endParaRPr lang="en-IE" sz="2000" b="0" kern="100" spc="-100">
              <a:solidFill>
                <a:schemeClr val="accent2"/>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935670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FF24-12C1-5BD3-0F93-6783FDC3C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0F98E-CCBD-D111-CF59-137F14C68164}"/>
              </a:ext>
            </a:extLst>
          </p:cNvPr>
          <p:cNvSpPr>
            <a:spLocks noGrp="1"/>
          </p:cNvSpPr>
          <p:nvPr>
            <p:ph type="title"/>
          </p:nvPr>
        </p:nvSpPr>
        <p:spPr/>
        <p:txBody>
          <a:bodyPr/>
          <a:lstStyle/>
          <a:p>
            <a:r>
              <a:rPr lang="en-GB"/>
              <a:t>Atmospheric Motion Vector (AMV)</a:t>
            </a:r>
            <a:endParaRPr lang="en-IE"/>
          </a:p>
        </p:txBody>
      </p:sp>
      <p:sp>
        <p:nvSpPr>
          <p:cNvPr id="3" name="Text Placeholder 2">
            <a:extLst>
              <a:ext uri="{FF2B5EF4-FFF2-40B4-BE49-F238E27FC236}">
                <a16:creationId xmlns:a16="http://schemas.microsoft.com/office/drawing/2014/main" id="{5FEB87E1-A324-B637-12DC-65F6228527D5}"/>
              </a:ext>
            </a:extLst>
          </p:cNvPr>
          <p:cNvSpPr>
            <a:spLocks noGrp="1"/>
          </p:cNvSpPr>
          <p:nvPr>
            <p:ph type="body" sz="quarter" idx="10"/>
          </p:nvPr>
        </p:nvSpPr>
        <p:spPr>
          <a:xfrm>
            <a:off x="145053" y="1139429"/>
            <a:ext cx="7594863" cy="4372371"/>
          </a:xfrm>
        </p:spPr>
        <p:txBody>
          <a:bodyPr>
            <a:normAutofit fontScale="62500" lnSpcReduction="20000"/>
          </a:bodyPr>
          <a:lstStyle/>
          <a:p>
            <a:pPr>
              <a:spcBef>
                <a:spcPts val="1200"/>
              </a:spcBef>
            </a:pPr>
            <a:r>
              <a:rPr lang="en-GB" sz="2400" dirty="0"/>
              <a:t>Retrieval of atmospheric motion vectors (speed and direction) via cross-correlation and tracking across three repeat cycles</a:t>
            </a:r>
          </a:p>
          <a:p>
            <a:pPr>
              <a:spcBef>
                <a:spcPts val="1200"/>
              </a:spcBef>
            </a:pPr>
            <a:r>
              <a:rPr lang="en-GB" sz="2400" dirty="0"/>
              <a:t>Clear-sky and cloudy-sky targets for VIS0.8, IR3.8 (night only), WV6.3, WV7.3 and IR10.5 channels</a:t>
            </a:r>
          </a:p>
          <a:p>
            <a:pPr>
              <a:spcBef>
                <a:spcPts val="1200"/>
              </a:spcBef>
            </a:pPr>
            <a:r>
              <a:rPr lang="en-GB" sz="2400" b="1" dirty="0"/>
              <a:t>FCI L2 OCA cloud top pressure</a:t>
            </a:r>
            <a:r>
              <a:rPr lang="en-GB" sz="2400" dirty="0"/>
              <a:t> retrieval used for AMV height assignments for cloudy targets</a:t>
            </a:r>
          </a:p>
          <a:p>
            <a:pPr>
              <a:spcBef>
                <a:spcPts val="1200"/>
              </a:spcBef>
            </a:pPr>
            <a:r>
              <a:rPr lang="en-GB" sz="2400" dirty="0"/>
              <a:t>Mainly developed for NWP assimilation but may be used for nowcasting as well.</a:t>
            </a:r>
          </a:p>
          <a:p>
            <a:pPr>
              <a:spcBef>
                <a:spcPts val="1200"/>
              </a:spcBef>
            </a:pPr>
            <a:r>
              <a:rPr lang="en-GB" sz="2400" b="1" dirty="0"/>
              <a:t>Released with </a:t>
            </a:r>
            <a:r>
              <a:rPr lang="en-GB" sz="2400" b="1" dirty="0">
                <a:solidFill>
                  <a:schemeClr val="accent4">
                    <a:lumMod val="60000"/>
                    <a:lumOff val="40000"/>
                  </a:schemeClr>
                </a:solidFill>
              </a:rPr>
              <a:t>demonstrational status in December 2024</a:t>
            </a:r>
            <a:r>
              <a:rPr lang="en-GB" sz="2400" b="1" dirty="0"/>
              <a:t>. Upgraded to </a:t>
            </a:r>
            <a:r>
              <a:rPr lang="en-GB" sz="2400" b="1" dirty="0">
                <a:solidFill>
                  <a:schemeClr val="accent2"/>
                </a:solidFill>
              </a:rPr>
              <a:t>pre-operational status on June 17, 2025 </a:t>
            </a:r>
            <a:r>
              <a:rPr lang="en-GB" sz="2400" dirty="0"/>
              <a:t>following several improvements deployed on April 10 and subsequent validation:</a:t>
            </a:r>
          </a:p>
          <a:p>
            <a:pPr lvl="1">
              <a:spcBef>
                <a:spcPts val="300"/>
              </a:spcBef>
            </a:pPr>
            <a:r>
              <a:rPr lang="en-GB" sz="2000" dirty="0"/>
              <a:t>Improved processing stability</a:t>
            </a:r>
          </a:p>
          <a:p>
            <a:pPr lvl="1">
              <a:spcBef>
                <a:spcPts val="300"/>
              </a:spcBef>
            </a:pPr>
            <a:r>
              <a:rPr lang="en-GB" sz="2000" dirty="0"/>
              <a:t>Bugfix for quality index computation</a:t>
            </a:r>
          </a:p>
          <a:p>
            <a:pPr lvl="1">
              <a:spcBef>
                <a:spcPts val="300"/>
              </a:spcBef>
            </a:pPr>
            <a:r>
              <a:rPr lang="en-GB" sz="2000" dirty="0"/>
              <a:t>Improved CLM cloud detection and OCA height retrieval</a:t>
            </a:r>
          </a:p>
          <a:p>
            <a:pPr lvl="1">
              <a:spcBef>
                <a:spcPts val="300"/>
              </a:spcBef>
            </a:pPr>
            <a:endParaRPr lang="en-GB" sz="2000" dirty="0"/>
          </a:p>
          <a:p>
            <a:pPr>
              <a:spcBef>
                <a:spcPts val="300"/>
              </a:spcBef>
            </a:pPr>
            <a:r>
              <a:rPr lang="en-US" sz="2400" dirty="0"/>
              <a:t>Target is to release the AMV product with </a:t>
            </a:r>
            <a:r>
              <a:rPr lang="en-US" sz="2400" b="1" dirty="0">
                <a:solidFill>
                  <a:srgbClr val="0070C0"/>
                </a:solidFill>
              </a:rPr>
              <a:t>operational status in 2025/Q4 </a:t>
            </a:r>
            <a:r>
              <a:rPr lang="en-US" sz="2400" dirty="0"/>
              <a:t>following operational release of CLM and OCA</a:t>
            </a:r>
          </a:p>
          <a:p>
            <a:pPr>
              <a:spcBef>
                <a:spcPts val="300"/>
              </a:spcBef>
            </a:pPr>
            <a:endParaRPr lang="en-US" sz="2400" dirty="0"/>
          </a:p>
          <a:p>
            <a:pPr>
              <a:spcBef>
                <a:spcPts val="300"/>
              </a:spcBef>
            </a:pPr>
            <a:r>
              <a:rPr lang="en-US" sz="2400" dirty="0"/>
              <a:t>Despite pre-operational status, ECMWF are assimilating the FCI AMV data operationally as of June 16, 2025 </a:t>
            </a:r>
            <a:r>
              <a:rPr lang="en-US" sz="2400" dirty="0">
                <a:sym typeface="Wingdings" panose="05000000000000000000" pitchFamily="2" charset="2"/>
              </a:rPr>
              <a:t> Proof of good quality data.</a:t>
            </a:r>
            <a:endParaRPr lang="en-US" sz="2400" dirty="0"/>
          </a:p>
          <a:p>
            <a:pPr lvl="1">
              <a:spcBef>
                <a:spcPts val="300"/>
              </a:spcBef>
            </a:pPr>
            <a:endParaRPr lang="en-GB" sz="2000" dirty="0"/>
          </a:p>
          <a:p>
            <a:pPr>
              <a:spcBef>
                <a:spcPts val="300"/>
              </a:spcBef>
            </a:pPr>
            <a:endParaRPr lang="en-GB" sz="2400" dirty="0"/>
          </a:p>
          <a:p>
            <a:pPr>
              <a:spcBef>
                <a:spcPts val="1200"/>
              </a:spcBef>
            </a:pPr>
            <a:endParaRPr lang="en-GB" sz="2400" dirty="0"/>
          </a:p>
          <a:p>
            <a:pPr marL="0" indent="0">
              <a:buNone/>
            </a:pPr>
            <a:endParaRPr lang="en-IE" dirty="0"/>
          </a:p>
        </p:txBody>
      </p:sp>
      <p:graphicFrame>
        <p:nvGraphicFramePr>
          <p:cNvPr id="5" name="Table 4">
            <a:extLst>
              <a:ext uri="{FF2B5EF4-FFF2-40B4-BE49-F238E27FC236}">
                <a16:creationId xmlns:a16="http://schemas.microsoft.com/office/drawing/2014/main" id="{EE94EA5C-E206-238D-8685-E8421D79F0E0}"/>
              </a:ext>
            </a:extLst>
          </p:cNvPr>
          <p:cNvGraphicFramePr>
            <a:graphicFrameLocks noGrp="1"/>
          </p:cNvGraphicFramePr>
          <p:nvPr>
            <p:extLst>
              <p:ext uri="{D42A27DB-BD31-4B8C-83A1-F6EECF244321}">
                <p14:modId xmlns:p14="http://schemas.microsoft.com/office/powerpoint/2010/main" val="1145010522"/>
              </p:ext>
            </p:extLst>
          </p:nvPr>
        </p:nvGraphicFramePr>
        <p:xfrm>
          <a:off x="399022" y="5718571"/>
          <a:ext cx="9183516" cy="914400"/>
        </p:xfrm>
        <a:graphic>
          <a:graphicData uri="http://schemas.openxmlformats.org/drawingml/2006/table">
            <a:tbl>
              <a:tblPr firstRow="1" bandRow="1">
                <a:tableStyleId>{21E4AEA4-8DFA-4A89-87EB-49C32662AFE0}</a:tableStyleId>
              </a:tblPr>
              <a:tblGrid>
                <a:gridCol w="2407843">
                  <a:extLst>
                    <a:ext uri="{9D8B030D-6E8A-4147-A177-3AD203B41FA5}">
                      <a16:colId xmlns:a16="http://schemas.microsoft.com/office/drawing/2014/main" val="1513432555"/>
                    </a:ext>
                  </a:extLst>
                </a:gridCol>
                <a:gridCol w="1603816">
                  <a:extLst>
                    <a:ext uri="{9D8B030D-6E8A-4147-A177-3AD203B41FA5}">
                      <a16:colId xmlns:a16="http://schemas.microsoft.com/office/drawing/2014/main" val="3957864323"/>
                    </a:ext>
                  </a:extLst>
                </a:gridCol>
                <a:gridCol w="1865112">
                  <a:extLst>
                    <a:ext uri="{9D8B030D-6E8A-4147-A177-3AD203B41FA5}">
                      <a16:colId xmlns:a16="http://schemas.microsoft.com/office/drawing/2014/main" val="2151702692"/>
                    </a:ext>
                  </a:extLst>
                </a:gridCol>
                <a:gridCol w="3306745">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baseline="0">
                          <a:solidFill>
                            <a:sysClr val="windowText" lastClr="000000"/>
                          </a:solidFill>
                        </a:rPr>
                        <a:t>N/A, tracking applied on </a:t>
                      </a:r>
                      <a:r>
                        <a:rPr lang="en-GB" sz="1600" kern="1200" baseline="0">
                          <a:solidFill>
                            <a:sysClr val="windowText" lastClr="000000"/>
                          </a:solidFill>
                          <a:latin typeface="+mn-lt"/>
                          <a:ea typeface="+mn-ea"/>
                          <a:cs typeface="+mn-cs"/>
                        </a:rPr>
                        <a:t>16x16 box pixel boxes</a:t>
                      </a:r>
                    </a:p>
                  </a:txBody>
                  <a:tcPr/>
                </a:tc>
                <a:tc>
                  <a:txBody>
                    <a:bodyPr/>
                    <a:lstStyle/>
                    <a:p>
                      <a:r>
                        <a:rPr lang="en-GB" sz="1600">
                          <a:solidFill>
                            <a:sysClr val="windowText" lastClr="000000"/>
                          </a:solidFill>
                        </a:rPr>
                        <a:t>30 min</a:t>
                      </a:r>
                    </a:p>
                  </a:txBody>
                  <a:tcPr/>
                </a:tc>
                <a:tc>
                  <a:txBody>
                    <a:bodyPr/>
                    <a:lstStyle/>
                    <a:p>
                      <a:r>
                        <a:rPr lang="en-GB" sz="1600" err="1">
                          <a:solidFill>
                            <a:sysClr val="windowText" lastClr="000000"/>
                          </a:solidFill>
                        </a:rPr>
                        <a:t>NetCDF, BUFR</a:t>
                      </a:r>
                    </a:p>
                  </a:txBody>
                  <a:tcPr/>
                </a:tc>
                <a:tc>
                  <a:txBody>
                    <a:bodyPr/>
                    <a:lstStyle/>
                    <a:p>
                      <a:r>
                        <a:rPr lang="en-GB" sz="1600" err="1">
                          <a:solidFill>
                            <a:sysClr val="windowText" lastClr="000000"/>
                          </a:solidFill>
                        </a:rPr>
                        <a:t>EUMETCast, GTS, Data Store</a:t>
                      </a:r>
                    </a:p>
                  </a:txBody>
                  <a:tcPr/>
                </a:tc>
                <a:extLst>
                  <a:ext uri="{0D108BD9-81ED-4DB2-BD59-A6C34878D82A}">
                    <a16:rowId xmlns:a16="http://schemas.microsoft.com/office/drawing/2014/main" val="1269108986"/>
                  </a:ext>
                </a:extLst>
              </a:tr>
            </a:tbl>
          </a:graphicData>
        </a:graphic>
      </p:graphicFrame>
      <p:pic>
        <p:nvPicPr>
          <p:cNvPr id="6" name="Picture 5">
            <a:extLst>
              <a:ext uri="{FF2B5EF4-FFF2-40B4-BE49-F238E27FC236}">
                <a16:creationId xmlns:a16="http://schemas.microsoft.com/office/drawing/2014/main" id="{288B969B-D8BF-3DF2-B9AC-D1AFF9BFB82A}"/>
              </a:ext>
            </a:extLst>
          </p:cNvPr>
          <p:cNvPicPr>
            <a:picLocks noChangeAspect="1"/>
          </p:cNvPicPr>
          <p:nvPr/>
        </p:nvPicPr>
        <p:blipFill>
          <a:blip r:embed="rId2"/>
          <a:stretch>
            <a:fillRect/>
          </a:stretch>
        </p:blipFill>
        <p:spPr>
          <a:xfrm>
            <a:off x="7734319" y="1139429"/>
            <a:ext cx="4457681" cy="4007727"/>
          </a:xfrm>
          <a:prstGeom prst="rect">
            <a:avLst/>
          </a:prstGeom>
        </p:spPr>
      </p:pic>
      <p:sp>
        <p:nvSpPr>
          <p:cNvPr id="8" name="TextBox 7">
            <a:extLst>
              <a:ext uri="{FF2B5EF4-FFF2-40B4-BE49-F238E27FC236}">
                <a16:creationId xmlns:a16="http://schemas.microsoft.com/office/drawing/2014/main" id="{B4B4B5B5-66B7-5FA1-F991-9503C171BFD2}"/>
              </a:ext>
            </a:extLst>
          </p:cNvPr>
          <p:cNvSpPr txBox="1"/>
          <p:nvPr/>
        </p:nvSpPr>
        <p:spPr>
          <a:xfrm>
            <a:off x="8596833" y="791239"/>
            <a:ext cx="2738250" cy="400110"/>
          </a:xfrm>
          <a:prstGeom prst="rect">
            <a:avLst/>
          </a:prstGeom>
          <a:no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AMVs for IR10.5 channel</a:t>
            </a:r>
          </a:p>
        </p:txBody>
      </p:sp>
    </p:spTree>
    <p:extLst>
      <p:ext uri="{BB962C8B-B14F-4D97-AF65-F5344CB8AC3E}">
        <p14:creationId xmlns:p14="http://schemas.microsoft.com/office/powerpoint/2010/main" val="16412321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A8FF-F5CF-1C7E-194C-09A4C23CF196}"/>
              </a:ext>
            </a:extLst>
          </p:cNvPr>
          <p:cNvSpPr>
            <a:spLocks noGrp="1"/>
          </p:cNvSpPr>
          <p:nvPr>
            <p:ph type="title"/>
          </p:nvPr>
        </p:nvSpPr>
        <p:spPr/>
        <p:txBody>
          <a:bodyPr/>
          <a:lstStyle/>
          <a:p>
            <a:r>
              <a:rPr lang="en-GB"/>
              <a:t>AMV Number of winds</a:t>
            </a:r>
            <a:endParaRPr lang="en-IE"/>
          </a:p>
        </p:txBody>
      </p:sp>
      <p:sp>
        <p:nvSpPr>
          <p:cNvPr id="3" name="Text Placeholder 2">
            <a:extLst>
              <a:ext uri="{FF2B5EF4-FFF2-40B4-BE49-F238E27FC236}">
                <a16:creationId xmlns:a16="http://schemas.microsoft.com/office/drawing/2014/main" id="{E28710D7-0DE8-CE6D-5606-89A8937495B0}"/>
              </a:ext>
            </a:extLst>
          </p:cNvPr>
          <p:cNvSpPr>
            <a:spLocks noGrp="1"/>
          </p:cNvSpPr>
          <p:nvPr>
            <p:ph type="body" sz="quarter" idx="10"/>
          </p:nvPr>
        </p:nvSpPr>
        <p:spPr/>
        <p:txBody>
          <a:bodyPr/>
          <a:lstStyle/>
          <a:p>
            <a:pPr marL="562722" lvl="1" indent="0">
              <a:buNone/>
            </a:pPr>
            <a:r>
              <a:rPr lang="en-GB"/>
              <a:t>Number of winds per product averaged over 10 days in early May 2025</a:t>
            </a:r>
            <a:endParaRPr lang="en-IE"/>
          </a:p>
        </p:txBody>
      </p:sp>
      <p:graphicFrame>
        <p:nvGraphicFramePr>
          <p:cNvPr id="9" name="Table 8">
            <a:extLst>
              <a:ext uri="{FF2B5EF4-FFF2-40B4-BE49-F238E27FC236}">
                <a16:creationId xmlns:a16="http://schemas.microsoft.com/office/drawing/2014/main" id="{87EEB6FB-CF7D-57DD-7CE2-7D3BC63C9865}"/>
              </a:ext>
            </a:extLst>
          </p:cNvPr>
          <p:cNvGraphicFramePr>
            <a:graphicFrameLocks noGrp="1"/>
          </p:cNvGraphicFramePr>
          <p:nvPr>
            <p:extLst>
              <p:ext uri="{D42A27DB-BD31-4B8C-83A1-F6EECF244321}">
                <p14:modId xmlns:p14="http://schemas.microsoft.com/office/powerpoint/2010/main" val="3241132759"/>
              </p:ext>
            </p:extLst>
          </p:nvPr>
        </p:nvGraphicFramePr>
        <p:xfrm>
          <a:off x="1876924" y="1969531"/>
          <a:ext cx="8757851" cy="3749040"/>
        </p:xfrm>
        <a:graphic>
          <a:graphicData uri="http://schemas.openxmlformats.org/drawingml/2006/table">
            <a:tbl>
              <a:tblPr firstRow="1" firstCol="1" bandRow="1">
                <a:tableStyleId>{21E4AEA4-8DFA-4A89-87EB-49C32662AFE0}</a:tableStyleId>
              </a:tblPr>
              <a:tblGrid>
                <a:gridCol w="2576830">
                  <a:extLst>
                    <a:ext uri="{9D8B030D-6E8A-4147-A177-3AD203B41FA5}">
                      <a16:colId xmlns:a16="http://schemas.microsoft.com/office/drawing/2014/main" val="2195147988"/>
                    </a:ext>
                  </a:extLst>
                </a:gridCol>
                <a:gridCol w="1983105">
                  <a:extLst>
                    <a:ext uri="{9D8B030D-6E8A-4147-A177-3AD203B41FA5}">
                      <a16:colId xmlns:a16="http://schemas.microsoft.com/office/drawing/2014/main" val="2419960815"/>
                    </a:ext>
                  </a:extLst>
                </a:gridCol>
                <a:gridCol w="1597727">
                  <a:extLst>
                    <a:ext uri="{9D8B030D-6E8A-4147-A177-3AD203B41FA5}">
                      <a16:colId xmlns:a16="http://schemas.microsoft.com/office/drawing/2014/main" val="3654303522"/>
                    </a:ext>
                  </a:extLst>
                </a:gridCol>
                <a:gridCol w="2600189">
                  <a:extLst>
                    <a:ext uri="{9D8B030D-6E8A-4147-A177-3AD203B41FA5}">
                      <a16:colId xmlns:a16="http://schemas.microsoft.com/office/drawing/2014/main" val="709730764"/>
                    </a:ext>
                  </a:extLst>
                </a:gridCol>
              </a:tblGrid>
              <a:tr h="0">
                <a:tc>
                  <a:txBody>
                    <a:bodyPr/>
                    <a:lstStyle/>
                    <a:p>
                      <a:pPr algn="l"/>
                      <a:r>
                        <a:rPr lang="en-GB" sz="2200">
                          <a:latin typeface="Arial" panose="020B0604020202020204" pitchFamily="34" charset="0"/>
                          <a:cs typeface="Arial" panose="020B0604020202020204" pitchFamily="34" charset="0"/>
                        </a:rPr>
                        <a:t>Channel</a:t>
                      </a:r>
                      <a:endParaRPr lang="en-IE" sz="2200">
                        <a:latin typeface="Arial" panose="020B0604020202020204" pitchFamily="34" charset="0"/>
                        <a:cs typeface="Arial" panose="020B0604020202020204" pitchFamily="34" charset="0"/>
                      </a:endParaRPr>
                    </a:p>
                  </a:txBody>
                  <a:tcPr/>
                </a:tc>
                <a:tc>
                  <a:txBody>
                    <a:bodyPr/>
                    <a:lstStyle/>
                    <a:p>
                      <a:pPr algn="ctr"/>
                      <a:r>
                        <a:rPr lang="en-GB" sz="2200">
                          <a:latin typeface="Arial" panose="020B0604020202020204" pitchFamily="34" charset="0"/>
                          <a:cs typeface="Arial" panose="020B0604020202020204" pitchFamily="34" charset="0"/>
                        </a:rPr>
                        <a:t>MSG-SEVIRI </a:t>
                      </a:r>
                      <a:endParaRPr lang="en-IE" sz="2200">
                        <a:latin typeface="Arial" panose="020B0604020202020204" pitchFamily="34" charset="0"/>
                        <a:cs typeface="Arial" panose="020B0604020202020204" pitchFamily="34" charset="0"/>
                      </a:endParaRPr>
                    </a:p>
                  </a:txBody>
                  <a:tcPr/>
                </a:tc>
                <a:tc>
                  <a:txBody>
                    <a:bodyPr/>
                    <a:lstStyle/>
                    <a:p>
                      <a:pPr algn="ctr"/>
                      <a:r>
                        <a:rPr lang="en-GB" sz="2200">
                          <a:latin typeface="Arial" panose="020B0604020202020204" pitchFamily="34" charset="0"/>
                          <a:cs typeface="Arial" panose="020B0604020202020204" pitchFamily="34" charset="0"/>
                        </a:rPr>
                        <a:t>MTG-FCI</a:t>
                      </a:r>
                      <a:endParaRPr lang="en-IE" sz="2200">
                        <a:latin typeface="Arial" panose="020B0604020202020204" pitchFamily="34" charset="0"/>
                        <a:cs typeface="Arial" panose="020B0604020202020204" pitchFamily="34" charset="0"/>
                      </a:endParaRPr>
                    </a:p>
                  </a:txBody>
                  <a:tcPr/>
                </a:tc>
                <a:tc>
                  <a:txBody>
                    <a:bodyPr/>
                    <a:lstStyle/>
                    <a:p>
                      <a:pPr algn="ctr"/>
                      <a:r>
                        <a:rPr lang="en-IE" sz="2200">
                          <a:latin typeface="Arial" panose="020B0604020202020204" pitchFamily="34" charset="0"/>
                          <a:cs typeface="Arial" panose="020B0604020202020204" pitchFamily="34" charset="0"/>
                        </a:rPr>
                        <a:t>Increment Factor</a:t>
                      </a:r>
                    </a:p>
                  </a:txBody>
                  <a:tcPr/>
                </a:tc>
                <a:extLst>
                  <a:ext uri="{0D108BD9-81ED-4DB2-BD59-A6C34878D82A}">
                    <a16:rowId xmlns:a16="http://schemas.microsoft.com/office/drawing/2014/main" val="2676925611"/>
                  </a:ext>
                </a:extLst>
              </a:tr>
              <a:tr h="0">
                <a:tc>
                  <a:txBody>
                    <a:bodyPr/>
                    <a:lstStyle/>
                    <a:p>
                      <a:pPr algn="l"/>
                      <a:r>
                        <a:rPr lang="en-GB" sz="2200">
                          <a:solidFill>
                            <a:schemeClr val="bg1"/>
                          </a:solidFill>
                          <a:latin typeface="Arial" panose="020B0604020202020204" pitchFamily="34" charset="0"/>
                          <a:cs typeface="Arial" panose="020B0604020202020204" pitchFamily="34" charset="0"/>
                        </a:rPr>
                        <a:t>Total</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b="1">
                          <a:solidFill>
                            <a:schemeClr val="bg1"/>
                          </a:solidFill>
                          <a:latin typeface="Arial" panose="020B0604020202020204" pitchFamily="34" charset="0"/>
                          <a:cs typeface="Arial" panose="020B0604020202020204" pitchFamily="34" charset="0"/>
                        </a:rPr>
                        <a:t>73 743</a:t>
                      </a:r>
                    </a:p>
                  </a:txBody>
                  <a:tcPr/>
                </a:tc>
                <a:tc>
                  <a:txBody>
                    <a:bodyPr/>
                    <a:lstStyle/>
                    <a:p>
                      <a:pPr algn="ctr"/>
                      <a:r>
                        <a:rPr lang="fr-FR" sz="2200" b="1">
                          <a:solidFill>
                            <a:schemeClr val="bg1"/>
                          </a:solidFill>
                          <a:latin typeface="Arial" panose="020B0604020202020204" pitchFamily="34" charset="0"/>
                          <a:cs typeface="Arial" panose="020B0604020202020204" pitchFamily="34" charset="0"/>
                        </a:rPr>
                        <a:t>480 722</a:t>
                      </a:r>
                      <a:endParaRPr lang="en-IE" sz="2200" b="1">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b="1">
                          <a:solidFill>
                            <a:schemeClr val="bg1"/>
                          </a:solidFill>
                          <a:latin typeface="Arial" panose="020B0604020202020204" pitchFamily="34" charset="0"/>
                          <a:cs typeface="Arial" panose="020B0604020202020204" pitchFamily="34" charset="0"/>
                        </a:rPr>
                        <a:t>6.5</a:t>
                      </a:r>
                    </a:p>
                  </a:txBody>
                  <a:tcPr/>
                </a:tc>
                <a:extLst>
                  <a:ext uri="{0D108BD9-81ED-4DB2-BD59-A6C34878D82A}">
                    <a16:rowId xmlns:a16="http://schemas.microsoft.com/office/drawing/2014/main" val="2176208808"/>
                  </a:ext>
                </a:extLst>
              </a:tr>
              <a:tr h="0">
                <a:tc>
                  <a:txBody>
                    <a:bodyPr/>
                    <a:lstStyle/>
                    <a:p>
                      <a:pPr algn="l"/>
                      <a:r>
                        <a:rPr lang="en-GB" sz="2200">
                          <a:solidFill>
                            <a:schemeClr val="bg1"/>
                          </a:solidFill>
                          <a:latin typeface="Arial" panose="020B0604020202020204" pitchFamily="34" charset="0"/>
                          <a:cs typeface="Arial" panose="020B0604020202020204" pitchFamily="34" charset="0"/>
                        </a:rPr>
                        <a:t>VIS0.8 (day only) </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a:solidFill>
                            <a:schemeClr val="bg1"/>
                          </a:solidFill>
                          <a:latin typeface="Arial" panose="020B0604020202020204" pitchFamily="34" charset="0"/>
                          <a:cs typeface="Arial" panose="020B0604020202020204" pitchFamily="34" charset="0"/>
                        </a:rPr>
                        <a:t>13 772</a:t>
                      </a:r>
                    </a:p>
                  </a:txBody>
                  <a:tcPr/>
                </a:tc>
                <a:tc>
                  <a:txBody>
                    <a:bodyPr/>
                    <a:lstStyle/>
                    <a:p>
                      <a:pPr algn="ctr"/>
                      <a:r>
                        <a:rPr lang="fr-FR" sz="2200" b="0">
                          <a:solidFill>
                            <a:schemeClr val="bg1"/>
                          </a:solidFill>
                          <a:latin typeface="Arial" panose="020B0604020202020204" pitchFamily="34" charset="0"/>
                          <a:cs typeface="Arial" panose="020B0604020202020204" pitchFamily="34" charset="0"/>
                        </a:rPr>
                        <a:t>217 440</a:t>
                      </a:r>
                      <a:endParaRPr lang="en-IE" sz="2200" b="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b="0">
                          <a:solidFill>
                            <a:schemeClr val="bg1"/>
                          </a:solidFill>
                          <a:latin typeface="Arial" panose="020B0604020202020204" pitchFamily="34" charset="0"/>
                          <a:cs typeface="Arial" panose="020B0604020202020204" pitchFamily="34" charset="0"/>
                        </a:rPr>
                        <a:t>15.8</a:t>
                      </a:r>
                    </a:p>
                  </a:txBody>
                  <a:tcPr/>
                </a:tc>
                <a:extLst>
                  <a:ext uri="{0D108BD9-81ED-4DB2-BD59-A6C34878D82A}">
                    <a16:rowId xmlns:a16="http://schemas.microsoft.com/office/drawing/2014/main" val="2755314810"/>
                  </a:ext>
                </a:extLst>
              </a:tr>
              <a:tr h="0">
                <a:tc>
                  <a:txBody>
                    <a:bodyPr/>
                    <a:lstStyle/>
                    <a:p>
                      <a:pPr algn="l"/>
                      <a:r>
                        <a:rPr lang="en-GB" sz="2200">
                          <a:solidFill>
                            <a:schemeClr val="bg1"/>
                          </a:solidFill>
                          <a:latin typeface="Arial" panose="020B0604020202020204" pitchFamily="34" charset="0"/>
                          <a:cs typeface="Arial" panose="020B0604020202020204" pitchFamily="34" charset="0"/>
                        </a:rPr>
                        <a:t>IR10.8/10.5</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12 840</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56 219</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a:solidFill>
                            <a:schemeClr val="bg1"/>
                          </a:solidFill>
                          <a:latin typeface="Arial" panose="020B0604020202020204" pitchFamily="34" charset="0"/>
                          <a:cs typeface="Arial" panose="020B0604020202020204" pitchFamily="34" charset="0"/>
                        </a:rPr>
                        <a:t>4.4</a:t>
                      </a:r>
                    </a:p>
                  </a:txBody>
                  <a:tcPr/>
                </a:tc>
                <a:extLst>
                  <a:ext uri="{0D108BD9-81ED-4DB2-BD59-A6C34878D82A}">
                    <a16:rowId xmlns:a16="http://schemas.microsoft.com/office/drawing/2014/main" val="1125020184"/>
                  </a:ext>
                </a:extLst>
              </a:tr>
              <a:tr h="0">
                <a:tc>
                  <a:txBody>
                    <a:bodyPr/>
                    <a:lstStyle/>
                    <a:p>
                      <a:pPr algn="l"/>
                      <a:r>
                        <a:rPr lang="en-GB" sz="2200">
                          <a:solidFill>
                            <a:schemeClr val="bg1"/>
                          </a:solidFill>
                          <a:latin typeface="Arial" panose="020B0604020202020204" pitchFamily="34" charset="0"/>
                          <a:cs typeface="Arial" panose="020B0604020202020204" pitchFamily="34" charset="0"/>
                        </a:rPr>
                        <a:t>WV6.2/6.3</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14 421</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78 374</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a:solidFill>
                            <a:schemeClr val="bg1"/>
                          </a:solidFill>
                          <a:latin typeface="Arial" panose="020B0604020202020204" pitchFamily="34" charset="0"/>
                          <a:cs typeface="Arial" panose="020B0604020202020204" pitchFamily="34" charset="0"/>
                        </a:rPr>
                        <a:t>5.4</a:t>
                      </a:r>
                    </a:p>
                  </a:txBody>
                  <a:tcPr/>
                </a:tc>
                <a:extLst>
                  <a:ext uri="{0D108BD9-81ED-4DB2-BD59-A6C34878D82A}">
                    <a16:rowId xmlns:a16="http://schemas.microsoft.com/office/drawing/2014/main" val="218330829"/>
                  </a:ext>
                </a:extLst>
              </a:tr>
              <a:tr h="0">
                <a:tc>
                  <a:txBody>
                    <a:bodyPr/>
                    <a:lstStyle/>
                    <a:p>
                      <a:pPr algn="l"/>
                      <a:r>
                        <a:rPr lang="en-GB" sz="2200">
                          <a:solidFill>
                            <a:schemeClr val="bg1"/>
                          </a:solidFill>
                          <a:latin typeface="Arial" panose="020B0604020202020204" pitchFamily="34" charset="0"/>
                          <a:cs typeface="Arial" panose="020B0604020202020204" pitchFamily="34" charset="0"/>
                        </a:rPr>
                        <a:t>WV7.3/7.3</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14 975</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78 173</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a:solidFill>
                            <a:schemeClr val="bg1"/>
                          </a:solidFill>
                          <a:latin typeface="Arial" panose="020B0604020202020204" pitchFamily="34" charset="0"/>
                          <a:cs typeface="Arial" panose="020B0604020202020204" pitchFamily="34" charset="0"/>
                        </a:rPr>
                        <a:t>5.2</a:t>
                      </a:r>
                    </a:p>
                  </a:txBody>
                  <a:tcPr/>
                </a:tc>
                <a:extLst>
                  <a:ext uri="{0D108BD9-81ED-4DB2-BD59-A6C34878D82A}">
                    <a16:rowId xmlns:a16="http://schemas.microsoft.com/office/drawing/2014/main" val="1220566296"/>
                  </a:ext>
                </a:extLst>
              </a:tr>
              <a:tr h="0">
                <a:tc>
                  <a:txBody>
                    <a:bodyPr/>
                    <a:lstStyle/>
                    <a:p>
                      <a:pPr algn="l"/>
                      <a:r>
                        <a:rPr lang="en-GB" sz="2200">
                          <a:solidFill>
                            <a:schemeClr val="bg1"/>
                          </a:solidFill>
                          <a:latin typeface="Arial" panose="020B0604020202020204" pitchFamily="34" charset="0"/>
                          <a:cs typeface="Arial" panose="020B0604020202020204" pitchFamily="34" charset="0"/>
                        </a:rPr>
                        <a:t>HRVIS (day only)</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17 735</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GB" sz="2200">
                          <a:solidFill>
                            <a:schemeClr val="bg1"/>
                          </a:solidFill>
                          <a:latin typeface="Arial" panose="020B0604020202020204" pitchFamily="34" charset="0"/>
                          <a:cs typeface="Arial" panose="020B0604020202020204" pitchFamily="34" charset="0"/>
                        </a:rPr>
                        <a:t>N/A</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a:solidFill>
                            <a:schemeClr val="bg1"/>
                          </a:solidFill>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1517727177"/>
                  </a:ext>
                </a:extLst>
              </a:tr>
              <a:tr h="0">
                <a:tc>
                  <a:txBody>
                    <a:bodyPr/>
                    <a:lstStyle/>
                    <a:p>
                      <a:pPr algn="l"/>
                      <a:r>
                        <a:rPr lang="fr-FR" sz="2200">
                          <a:solidFill>
                            <a:schemeClr val="bg1"/>
                          </a:solidFill>
                          <a:latin typeface="Arial" panose="020B0604020202020204" pitchFamily="34" charset="0"/>
                          <a:cs typeface="Arial" panose="020B0604020202020204" pitchFamily="34" charset="0"/>
                        </a:rPr>
                        <a:t>IR3.8 (night onl</a:t>
                      </a:r>
                      <a:r>
                        <a:rPr lang="fr-FR" sz="2200" b="0" err="1">
                          <a:solidFill>
                            <a:schemeClr val="bg1"/>
                          </a:solidFill>
                          <a:latin typeface="Arial" panose="020B0604020202020204" pitchFamily="34" charset="0"/>
                          <a:cs typeface="Arial" panose="020B0604020202020204" pitchFamily="34" charset="0"/>
                        </a:rPr>
                        <a:t>y</a:t>
                      </a:r>
                      <a:r>
                        <a:rPr lang="fr-FR" sz="2200">
                          <a:solidFill>
                            <a:schemeClr val="bg1"/>
                          </a:solidFill>
                          <a:latin typeface="Arial" panose="020B0604020202020204" pitchFamily="34" charset="0"/>
                          <a:cs typeface="Arial" panose="020B0604020202020204" pitchFamily="34" charset="0"/>
                        </a:rPr>
                        <a:t>)</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2200">
                          <a:solidFill>
                            <a:schemeClr val="bg1"/>
                          </a:solidFill>
                          <a:latin typeface="Arial" panose="020B0604020202020204" pitchFamily="34" charset="0"/>
                          <a:cs typeface="Arial" panose="020B0604020202020204" pitchFamily="34" charset="0"/>
                        </a:rPr>
                        <a:t>N/A</a:t>
                      </a:r>
                      <a:endParaRPr lang="en-IE" sz="2200">
                        <a:solidFill>
                          <a:schemeClr val="bg1"/>
                        </a:solidFill>
                        <a:latin typeface="Arial" panose="020B0604020202020204" pitchFamily="34" charset="0"/>
                        <a:cs typeface="Arial" panose="020B0604020202020204" pitchFamily="34" charset="0"/>
                      </a:endParaRPr>
                    </a:p>
                    <a:p>
                      <a:pPr algn="ctr"/>
                      <a:endParaRPr lang="en-IE" sz="2200">
                        <a:solidFill>
                          <a:schemeClr val="bg2"/>
                        </a:solidFill>
                        <a:latin typeface="Arial" panose="020B0604020202020204" pitchFamily="34" charset="0"/>
                        <a:cs typeface="Arial" panose="020B0604020202020204" pitchFamily="34" charset="0"/>
                      </a:endParaRPr>
                    </a:p>
                  </a:txBody>
                  <a:tcPr/>
                </a:tc>
                <a:tc>
                  <a:txBody>
                    <a:bodyPr/>
                    <a:lstStyle/>
                    <a:p>
                      <a:pPr algn="ctr"/>
                      <a:r>
                        <a:rPr lang="fr-FR" sz="2200">
                          <a:solidFill>
                            <a:schemeClr val="bg1"/>
                          </a:solidFill>
                          <a:latin typeface="Arial" panose="020B0604020202020204" pitchFamily="34" charset="0"/>
                          <a:cs typeface="Arial" panose="020B0604020202020204" pitchFamily="34" charset="0"/>
                        </a:rPr>
                        <a:t>50 516</a:t>
                      </a:r>
                      <a:endParaRPr lang="en-IE" sz="2200">
                        <a:solidFill>
                          <a:schemeClr val="bg1"/>
                        </a:solidFill>
                        <a:latin typeface="Arial" panose="020B0604020202020204" pitchFamily="34" charset="0"/>
                        <a:cs typeface="Arial" panose="020B0604020202020204" pitchFamily="34" charset="0"/>
                      </a:endParaRPr>
                    </a:p>
                  </a:txBody>
                  <a:tcPr/>
                </a:tc>
                <a:tc>
                  <a:txBody>
                    <a:bodyPr/>
                    <a:lstStyle/>
                    <a:p>
                      <a:pPr algn="ctr"/>
                      <a:r>
                        <a:rPr lang="en-IE" sz="2200">
                          <a:solidFill>
                            <a:schemeClr val="bg1"/>
                          </a:solidFill>
                          <a:latin typeface="Arial" panose="020B0604020202020204" pitchFamily="34" charset="0"/>
                          <a:cs typeface="Arial" panose="020B0604020202020204" pitchFamily="34" charset="0"/>
                        </a:rPr>
                        <a:t>New</a:t>
                      </a:r>
                    </a:p>
                  </a:txBody>
                  <a:tcPr/>
                </a:tc>
                <a:extLst>
                  <a:ext uri="{0D108BD9-81ED-4DB2-BD59-A6C34878D82A}">
                    <a16:rowId xmlns:a16="http://schemas.microsoft.com/office/drawing/2014/main" val="790127535"/>
                  </a:ext>
                </a:extLst>
              </a:tr>
            </a:tbl>
          </a:graphicData>
        </a:graphic>
      </p:graphicFrame>
      <p:sp>
        <p:nvSpPr>
          <p:cNvPr id="4" name="TextBox 3">
            <a:extLst>
              <a:ext uri="{FF2B5EF4-FFF2-40B4-BE49-F238E27FC236}">
                <a16:creationId xmlns:a16="http://schemas.microsoft.com/office/drawing/2014/main" id="{6330CAA9-2EE4-3CC0-B35C-953D35DA04FF}"/>
              </a:ext>
            </a:extLst>
          </p:cNvPr>
          <p:cNvSpPr txBox="1"/>
          <p:nvPr/>
        </p:nvSpPr>
        <p:spPr>
          <a:xfrm>
            <a:off x="5161376" y="5721783"/>
            <a:ext cx="2591523" cy="338554"/>
          </a:xfrm>
          <a:prstGeom prst="rect">
            <a:avLst/>
          </a:prstGeom>
          <a:noFill/>
        </p:spPr>
        <p:txBody>
          <a:bodyPr wrap="square" rtlCol="0">
            <a:spAutoFit/>
          </a:bodyPr>
          <a:lstStyle/>
          <a:p>
            <a:pPr algn="ctr"/>
            <a:r>
              <a:rPr lang="en-US" sz="1600" b="0" kern="100" spc="-100">
                <a:solidFill>
                  <a:schemeClr val="tx2"/>
                </a:solidFill>
                <a:latin typeface="Arial" panose="020B0604020202020204" pitchFamily="34" charset="0"/>
                <a:ea typeface="Roboto" panose="02000000000000000000" pitchFamily="2" charset="0"/>
                <a:cs typeface="Arial" panose="020B0604020202020204" pitchFamily="34" charset="0"/>
              </a:rPr>
              <a:t>No AMV quality index filtering</a:t>
            </a:r>
          </a:p>
        </p:txBody>
      </p:sp>
    </p:spTree>
    <p:extLst>
      <p:ext uri="{BB962C8B-B14F-4D97-AF65-F5344CB8AC3E}">
        <p14:creationId xmlns:p14="http://schemas.microsoft.com/office/powerpoint/2010/main" val="19143350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F687-6054-C27F-4146-5D42DA95003C}"/>
              </a:ext>
            </a:extLst>
          </p:cNvPr>
          <p:cNvSpPr>
            <a:spLocks noGrp="1"/>
          </p:cNvSpPr>
          <p:nvPr>
            <p:ph type="title"/>
          </p:nvPr>
        </p:nvSpPr>
        <p:spPr/>
        <p:txBody>
          <a:bodyPr>
            <a:normAutofit/>
          </a:bodyPr>
          <a:lstStyle/>
          <a:p>
            <a:r>
              <a:rPr lang="en-GB"/>
              <a:t>AMV </a:t>
            </a:r>
            <a:r>
              <a:rPr lang="en-IE"/>
              <a:t>Validation against MSG-SEVIRI AMVs</a:t>
            </a:r>
          </a:p>
        </p:txBody>
      </p:sp>
      <p:pic>
        <p:nvPicPr>
          <p:cNvPr id="8" name="Picture 7" descr="A screenshot of a computer screen&#10;&#10;AI-generated content may be incorrect.">
            <a:extLst>
              <a:ext uri="{FF2B5EF4-FFF2-40B4-BE49-F238E27FC236}">
                <a16:creationId xmlns:a16="http://schemas.microsoft.com/office/drawing/2014/main" id="{0746925C-D7A1-92AD-4A02-017AD7CCF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00" y="1286493"/>
            <a:ext cx="5666446" cy="5205976"/>
          </a:xfrm>
          <a:prstGeom prst="rect">
            <a:avLst/>
          </a:prstGeom>
        </p:spPr>
      </p:pic>
      <p:pic>
        <p:nvPicPr>
          <p:cNvPr id="4" name="Picture 3" descr="A screenshot of a computer screen&#10;&#10;AI-generated content may be incorrect.">
            <a:extLst>
              <a:ext uri="{FF2B5EF4-FFF2-40B4-BE49-F238E27FC236}">
                <a16:creationId xmlns:a16="http://schemas.microsoft.com/office/drawing/2014/main" id="{93042A5B-268F-E764-7E8C-720ACBE63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225" y="1286493"/>
            <a:ext cx="5666446" cy="5205976"/>
          </a:xfrm>
          <a:prstGeom prst="rect">
            <a:avLst/>
          </a:prstGeom>
        </p:spPr>
      </p:pic>
      <p:sp>
        <p:nvSpPr>
          <p:cNvPr id="3" name="TextBox 2">
            <a:extLst>
              <a:ext uri="{FF2B5EF4-FFF2-40B4-BE49-F238E27FC236}">
                <a16:creationId xmlns:a16="http://schemas.microsoft.com/office/drawing/2014/main" id="{346B8794-F23C-79E2-F1D2-01201A3F0A8A}"/>
              </a:ext>
            </a:extLst>
          </p:cNvPr>
          <p:cNvSpPr txBox="1"/>
          <p:nvPr/>
        </p:nvSpPr>
        <p:spPr>
          <a:xfrm>
            <a:off x="2596426" y="732454"/>
            <a:ext cx="893193" cy="461665"/>
          </a:xfrm>
          <a:prstGeom prst="rect">
            <a:avLst/>
          </a:prstGeom>
          <a:noFill/>
        </p:spPr>
        <p:txBody>
          <a:bodyPr wrap="none" rtlCol="0">
            <a:spAutoFit/>
          </a:bodyPr>
          <a:lstStyle/>
          <a:p>
            <a:r>
              <a:rPr lang="en-US" sz="2400" b="0" kern="100" spc="-100">
                <a:solidFill>
                  <a:srgbClr val="0070C0"/>
                </a:solidFill>
                <a:latin typeface="Bahnschrift Light" panose="020B0502040204020203" pitchFamily="34" charset="0"/>
                <a:ea typeface="Roboto" panose="02000000000000000000" pitchFamily="2" charset="0"/>
              </a:rPr>
              <a:t>IR10.5</a:t>
            </a:r>
            <a:endParaRPr lang="en-US" sz="2400" b="0" kern="100" spc="-100">
              <a:solidFill>
                <a:srgbClr val="FF9900"/>
              </a:solidFill>
              <a:latin typeface="Bahnschrift Light" panose="020B0502040204020203" pitchFamily="34" charset="0"/>
              <a:ea typeface="Roboto" panose="02000000000000000000" pitchFamily="2" charset="0"/>
            </a:endParaRPr>
          </a:p>
        </p:txBody>
      </p:sp>
      <p:sp>
        <p:nvSpPr>
          <p:cNvPr id="5" name="TextBox 4">
            <a:extLst>
              <a:ext uri="{FF2B5EF4-FFF2-40B4-BE49-F238E27FC236}">
                <a16:creationId xmlns:a16="http://schemas.microsoft.com/office/drawing/2014/main" id="{E989C254-3E7A-E425-FF6C-E16B736EF5EA}"/>
              </a:ext>
            </a:extLst>
          </p:cNvPr>
          <p:cNvSpPr txBox="1"/>
          <p:nvPr/>
        </p:nvSpPr>
        <p:spPr>
          <a:xfrm>
            <a:off x="8663851" y="732453"/>
            <a:ext cx="962123" cy="461665"/>
          </a:xfrm>
          <a:prstGeom prst="rect">
            <a:avLst/>
          </a:prstGeom>
          <a:noFill/>
        </p:spPr>
        <p:txBody>
          <a:bodyPr wrap="none" rtlCol="0">
            <a:spAutoFit/>
          </a:bodyPr>
          <a:lstStyle/>
          <a:p>
            <a:r>
              <a:rPr lang="en-US" sz="2400" b="0" kern="100" spc="-100">
                <a:solidFill>
                  <a:srgbClr val="0070C0"/>
                </a:solidFill>
                <a:latin typeface="Bahnschrift Light" panose="020B0502040204020203" pitchFamily="34" charset="0"/>
                <a:ea typeface="Roboto" panose="02000000000000000000" pitchFamily="2" charset="0"/>
              </a:rPr>
              <a:t>VIS0.8</a:t>
            </a:r>
            <a:endParaRPr lang="en-US" sz="2400" b="0" kern="100" spc="-100">
              <a:solidFill>
                <a:srgbClr val="FF9900"/>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40982905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0058-0721-08CE-9AA8-2AEA893FA07E}"/>
              </a:ext>
            </a:extLst>
          </p:cNvPr>
          <p:cNvSpPr>
            <a:spLocks noGrp="1"/>
          </p:cNvSpPr>
          <p:nvPr>
            <p:ph type="title"/>
          </p:nvPr>
        </p:nvSpPr>
        <p:spPr/>
        <p:txBody>
          <a:bodyPr>
            <a:normAutofit/>
          </a:bodyPr>
          <a:lstStyle/>
          <a:p>
            <a:r>
              <a:rPr lang="en-GB"/>
              <a:t>AMV Validation against Radiosondes</a:t>
            </a:r>
            <a:endParaRPr lang="en-IE"/>
          </a:p>
        </p:txBody>
      </p:sp>
      <p:grpSp>
        <p:nvGrpSpPr>
          <p:cNvPr id="4" name="Group 3">
            <a:extLst>
              <a:ext uri="{FF2B5EF4-FFF2-40B4-BE49-F238E27FC236}">
                <a16:creationId xmlns:a16="http://schemas.microsoft.com/office/drawing/2014/main" id="{94073229-3BCD-EBC9-BBA5-DAC41D2E3846}"/>
              </a:ext>
            </a:extLst>
          </p:cNvPr>
          <p:cNvGrpSpPr/>
          <p:nvPr/>
        </p:nvGrpSpPr>
        <p:grpSpPr>
          <a:xfrm>
            <a:off x="836456" y="1397329"/>
            <a:ext cx="9970089" cy="5259717"/>
            <a:chOff x="701869" y="750585"/>
            <a:chExt cx="11263708" cy="5760000"/>
          </a:xfrm>
        </p:grpSpPr>
        <p:pic>
          <p:nvPicPr>
            <p:cNvPr id="8" name="Picture 7" descr="A graph of a tornado&#10;&#10;AI-generated content may be incorrect.">
              <a:extLst>
                <a:ext uri="{FF2B5EF4-FFF2-40B4-BE49-F238E27FC236}">
                  <a16:creationId xmlns:a16="http://schemas.microsoft.com/office/drawing/2014/main" id="{7640771F-5FD5-2ECA-171D-ABFFED8594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869" y="750585"/>
              <a:ext cx="4639573" cy="5760000"/>
            </a:xfrm>
            <a:prstGeom prst="rect">
              <a:avLst/>
            </a:prstGeom>
          </p:spPr>
        </p:pic>
        <p:pic>
          <p:nvPicPr>
            <p:cNvPr id="10" name="Picture 9" descr="A graph with different colored dots&#10;&#10;AI-generated content may be incorrect.">
              <a:extLst>
                <a:ext uri="{FF2B5EF4-FFF2-40B4-BE49-F238E27FC236}">
                  <a16:creationId xmlns:a16="http://schemas.microsoft.com/office/drawing/2014/main" id="{4D5F8945-E214-DD7A-E939-46A61DDB3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445" y="750585"/>
              <a:ext cx="6331132" cy="5760000"/>
            </a:xfrm>
            <a:prstGeom prst="rect">
              <a:avLst/>
            </a:prstGeom>
          </p:spPr>
        </p:pic>
      </p:grpSp>
      <p:pic>
        <p:nvPicPr>
          <p:cNvPr id="3" name="Picture 2">
            <a:extLst>
              <a:ext uri="{FF2B5EF4-FFF2-40B4-BE49-F238E27FC236}">
                <a16:creationId xmlns:a16="http://schemas.microsoft.com/office/drawing/2014/main" id="{A1137617-32D5-D52D-7BF3-9DD04388BB12}"/>
              </a:ext>
            </a:extLst>
          </p:cNvPr>
          <p:cNvPicPr>
            <a:picLocks noChangeAspect="1"/>
          </p:cNvPicPr>
          <p:nvPr/>
        </p:nvPicPr>
        <p:blipFill>
          <a:blip r:embed="rId4"/>
          <a:stretch>
            <a:fillRect/>
          </a:stretch>
        </p:blipFill>
        <p:spPr>
          <a:xfrm>
            <a:off x="1096585" y="5706718"/>
            <a:ext cx="997430" cy="753378"/>
          </a:xfrm>
          <a:prstGeom prst="rect">
            <a:avLst/>
          </a:prstGeom>
        </p:spPr>
      </p:pic>
      <p:sp>
        <p:nvSpPr>
          <p:cNvPr id="5" name="TextBox 4">
            <a:extLst>
              <a:ext uri="{FF2B5EF4-FFF2-40B4-BE49-F238E27FC236}">
                <a16:creationId xmlns:a16="http://schemas.microsoft.com/office/drawing/2014/main" id="{B40F5D55-0ABB-A8ED-2C56-ABBB22B160B2}"/>
              </a:ext>
            </a:extLst>
          </p:cNvPr>
          <p:cNvSpPr txBox="1"/>
          <p:nvPr/>
        </p:nvSpPr>
        <p:spPr>
          <a:xfrm>
            <a:off x="961902" y="839190"/>
            <a:ext cx="4899098" cy="461665"/>
          </a:xfrm>
          <a:prstGeom prst="rect">
            <a:avLst/>
          </a:prstGeom>
          <a:noFill/>
        </p:spPr>
        <p:txBody>
          <a:bodyPr wrap="none" rtlCol="0">
            <a:spAutoFit/>
          </a:bodyPr>
          <a:lstStyle/>
          <a:p>
            <a:r>
              <a:rPr lang="en-US" sz="2400" b="0" kern="100" spc="-100">
                <a:solidFill>
                  <a:srgbClr val="0070C0"/>
                </a:solidFill>
                <a:latin typeface="Bahnschrift Light" panose="020B0502040204020203" pitchFamily="34" charset="0"/>
                <a:ea typeface="Roboto" panose="02000000000000000000" pitchFamily="2" charset="0"/>
              </a:rPr>
              <a:t>MTG-FCI IR10.5 vs. </a:t>
            </a:r>
            <a:r>
              <a:rPr lang="en-US" sz="2400" b="0" kern="100" spc="-100">
                <a:solidFill>
                  <a:srgbClr val="FF9900"/>
                </a:solidFill>
                <a:latin typeface="Bahnschrift Light" panose="020B0502040204020203" pitchFamily="34" charset="0"/>
                <a:ea typeface="Roboto" panose="02000000000000000000" pitchFamily="2" charset="0"/>
              </a:rPr>
              <a:t>MSG-SEVIRI IR10.8</a:t>
            </a:r>
          </a:p>
        </p:txBody>
      </p:sp>
    </p:spTree>
    <p:extLst>
      <p:ext uri="{BB962C8B-B14F-4D97-AF65-F5344CB8AC3E}">
        <p14:creationId xmlns:p14="http://schemas.microsoft.com/office/powerpoint/2010/main" val="23026773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7C8F1-A63E-FEEE-93BC-69987971B42F}"/>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74BC9D12-B358-1306-D90F-A9BB3ADC4505}"/>
              </a:ext>
            </a:extLst>
          </p:cNvPr>
          <p:cNvSpPr txBox="1"/>
          <p:nvPr/>
        </p:nvSpPr>
        <p:spPr>
          <a:xfrm>
            <a:off x="7259782" y="1589696"/>
            <a:ext cx="4496790" cy="798942"/>
          </a:xfrm>
          <a:prstGeom prst="rect">
            <a:avLst/>
          </a:prstGeom>
          <a:ln>
            <a:noFill/>
          </a:ln>
        </p:spPr>
        <p:style>
          <a:lnRef idx="2">
            <a:schemeClr val="accent6"/>
          </a:lnRef>
          <a:fillRef idx="1">
            <a:schemeClr val="lt1"/>
          </a:fillRef>
          <a:effectRef idx="0">
            <a:schemeClr val="accent6"/>
          </a:effectRef>
          <a:fontRef idx="minor">
            <a:schemeClr val="dk1"/>
          </a:fontRef>
        </p:style>
        <p:txBody>
          <a:bodyPr>
            <a:noAutofit/>
          </a:bodyPr>
          <a:lst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None/>
            </a:pPr>
            <a:r>
              <a:rPr lang="en-IE" sz="4000" kern="0">
                <a:solidFill>
                  <a:schemeClr val="tx1"/>
                </a:solidFill>
              </a:rPr>
              <a:t>Additional Products</a:t>
            </a:r>
          </a:p>
        </p:txBody>
      </p:sp>
    </p:spTree>
    <p:extLst>
      <p:ext uri="{BB962C8B-B14F-4D97-AF65-F5344CB8AC3E}">
        <p14:creationId xmlns:p14="http://schemas.microsoft.com/office/powerpoint/2010/main" val="17879817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4DA07-BA30-6117-ED10-F28DD2223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BBA8A-DC8D-BD24-0B92-392E8AF065DC}"/>
              </a:ext>
            </a:extLst>
          </p:cNvPr>
          <p:cNvSpPr>
            <a:spLocks noGrp="1"/>
          </p:cNvSpPr>
          <p:nvPr>
            <p:ph type="title"/>
          </p:nvPr>
        </p:nvSpPr>
        <p:spPr/>
        <p:txBody>
          <a:bodyPr>
            <a:normAutofit/>
          </a:bodyPr>
          <a:lstStyle/>
          <a:p>
            <a:r>
              <a:rPr lang="en-GB"/>
              <a:t>Outgoing Longwave Radiation (OLR)</a:t>
            </a:r>
            <a:endParaRPr lang="en-IE"/>
          </a:p>
        </p:txBody>
      </p:sp>
      <p:sp>
        <p:nvSpPr>
          <p:cNvPr id="3" name="Text Placeholder 2">
            <a:extLst>
              <a:ext uri="{FF2B5EF4-FFF2-40B4-BE49-F238E27FC236}">
                <a16:creationId xmlns:a16="http://schemas.microsoft.com/office/drawing/2014/main" id="{2F340F04-3C18-0FD6-8179-3D7B7C6EA22D}"/>
              </a:ext>
            </a:extLst>
          </p:cNvPr>
          <p:cNvSpPr>
            <a:spLocks noGrp="1"/>
          </p:cNvSpPr>
          <p:nvPr>
            <p:ph type="body" sz="quarter" idx="10"/>
          </p:nvPr>
        </p:nvSpPr>
        <p:spPr>
          <a:xfrm>
            <a:off x="145054" y="1139429"/>
            <a:ext cx="6703616" cy="4372371"/>
          </a:xfrm>
        </p:spPr>
        <p:txBody>
          <a:bodyPr>
            <a:normAutofit/>
          </a:bodyPr>
          <a:lstStyle/>
          <a:p>
            <a:r>
              <a:rPr lang="en-GB" sz="2200"/>
              <a:t>Calculates the outgoing longwave radiation from the spectral broadband radiances with a linear regression approach</a:t>
            </a:r>
          </a:p>
          <a:p>
            <a:r>
              <a:rPr lang="en-GB" sz="2200"/>
              <a:t>Regression coefficients used to compute OLR depend on cloud type</a:t>
            </a:r>
          </a:p>
          <a:p>
            <a:pPr>
              <a:spcBef>
                <a:spcPts val="1200"/>
              </a:spcBef>
            </a:pPr>
            <a:r>
              <a:rPr lang="en-GB" sz="2200"/>
              <a:t>Takes into account the effect of the viewing angle with limb-darkening functions</a:t>
            </a:r>
            <a:endParaRPr lang="en-GB" sz="2200" b="1"/>
          </a:p>
          <a:p>
            <a:pPr>
              <a:spcBef>
                <a:spcPts val="1200"/>
              </a:spcBef>
            </a:pPr>
            <a:r>
              <a:rPr lang="en-GB" sz="2200" b="1"/>
              <a:t>Released with pre-operational status in December 2024</a:t>
            </a:r>
            <a:r>
              <a:rPr lang="en-US" sz="2200"/>
              <a:t>.Target is to release OLR with </a:t>
            </a:r>
            <a:r>
              <a:rPr lang="en-US" sz="2200" b="1">
                <a:solidFill>
                  <a:srgbClr val="0070C0"/>
                </a:solidFill>
              </a:rPr>
              <a:t>operational status in 2025/Q3</a:t>
            </a:r>
            <a:r>
              <a:rPr lang="en-US" sz="2200" b="1"/>
              <a:t> </a:t>
            </a:r>
            <a:r>
              <a:rPr lang="en-US" sz="2200"/>
              <a:t>following operational quality of the cloud mask</a:t>
            </a:r>
            <a:endParaRPr lang="en-GB" sz="2200" b="1"/>
          </a:p>
          <a:p>
            <a:pPr marL="0" indent="0">
              <a:spcBef>
                <a:spcPts val="1200"/>
              </a:spcBef>
              <a:buNone/>
            </a:pPr>
            <a:endParaRPr lang="en-GB" sz="2400"/>
          </a:p>
        </p:txBody>
      </p:sp>
      <p:graphicFrame>
        <p:nvGraphicFramePr>
          <p:cNvPr id="5" name="Table 4">
            <a:extLst>
              <a:ext uri="{FF2B5EF4-FFF2-40B4-BE49-F238E27FC236}">
                <a16:creationId xmlns:a16="http://schemas.microsoft.com/office/drawing/2014/main" id="{1C8A2CDB-FC72-C1AC-A486-11A354D08172}"/>
              </a:ext>
            </a:extLst>
          </p:cNvPr>
          <p:cNvGraphicFramePr>
            <a:graphicFrameLocks noGrp="1"/>
          </p:cNvGraphicFramePr>
          <p:nvPr>
            <p:extLst>
              <p:ext uri="{D42A27DB-BD31-4B8C-83A1-F6EECF244321}">
                <p14:modId xmlns:p14="http://schemas.microsoft.com/office/powerpoint/2010/main" val="2533253137"/>
              </p:ext>
            </p:extLst>
          </p:nvPr>
        </p:nvGraphicFramePr>
        <p:xfrm>
          <a:off x="145053" y="5787240"/>
          <a:ext cx="6580277" cy="670560"/>
        </p:xfrm>
        <a:graphic>
          <a:graphicData uri="http://schemas.openxmlformats.org/drawingml/2006/table">
            <a:tbl>
              <a:tblPr firstRow="1" bandRow="1">
                <a:tableStyleId>{21E4AEA4-8DFA-4A89-87EB-49C32662AFE0}</a:tableStyleId>
              </a:tblPr>
              <a:tblGrid>
                <a:gridCol w="1942963">
                  <a:extLst>
                    <a:ext uri="{9D8B030D-6E8A-4147-A177-3AD203B41FA5}">
                      <a16:colId xmlns:a16="http://schemas.microsoft.com/office/drawing/2014/main" val="1513432555"/>
                    </a:ext>
                  </a:extLst>
                </a:gridCol>
                <a:gridCol w="1156996">
                  <a:extLst>
                    <a:ext uri="{9D8B030D-6E8A-4147-A177-3AD203B41FA5}">
                      <a16:colId xmlns:a16="http://schemas.microsoft.com/office/drawing/2014/main" val="3957864323"/>
                    </a:ext>
                  </a:extLst>
                </a:gridCol>
                <a:gridCol w="1184987">
                  <a:extLst>
                    <a:ext uri="{9D8B030D-6E8A-4147-A177-3AD203B41FA5}">
                      <a16:colId xmlns:a16="http://schemas.microsoft.com/office/drawing/2014/main" val="2151702692"/>
                    </a:ext>
                  </a:extLst>
                </a:gridCol>
                <a:gridCol w="2295331">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2×2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a:t>
                      </a:r>
                      <a:endParaRPr lang="en-GB" sz="1600">
                        <a:solidFill>
                          <a:sysClr val="windowText" lastClr="000000"/>
                        </a:solidFill>
                      </a:endParaRP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pic>
        <p:nvPicPr>
          <p:cNvPr id="7" name="Picture 6" descr="A screenshot of a solar system&#10;&#10;AI-generated content may be incorrect.">
            <a:extLst>
              <a:ext uri="{FF2B5EF4-FFF2-40B4-BE49-F238E27FC236}">
                <a16:creationId xmlns:a16="http://schemas.microsoft.com/office/drawing/2014/main" id="{4110CF00-E4DE-C06A-5899-27045EE25094}"/>
              </a:ext>
            </a:extLst>
          </p:cNvPr>
          <p:cNvPicPr>
            <a:picLocks noChangeAspect="1"/>
          </p:cNvPicPr>
          <p:nvPr/>
        </p:nvPicPr>
        <p:blipFill>
          <a:blip r:embed="rId2">
            <a:clrChange>
              <a:clrFrom>
                <a:srgbClr val="F2FDFE"/>
              </a:clrFrom>
              <a:clrTo>
                <a:srgbClr val="F2FDFE">
                  <a:alpha val="0"/>
                </a:srgbClr>
              </a:clrTo>
            </a:clrChange>
            <a:extLst>
              <a:ext uri="{28A0092B-C50C-407E-A947-70E740481C1C}">
                <a14:useLocalDpi xmlns:a14="http://schemas.microsoft.com/office/drawing/2010/main" val="0"/>
              </a:ext>
            </a:extLst>
          </a:blip>
          <a:srcRect l="24953" r="16434" b="27503"/>
          <a:stretch>
            <a:fillRect/>
          </a:stretch>
        </p:blipFill>
        <p:spPr>
          <a:xfrm>
            <a:off x="7571874" y="1679944"/>
            <a:ext cx="4475072" cy="4151361"/>
          </a:xfrm>
          <a:prstGeom prst="rect">
            <a:avLst/>
          </a:prstGeom>
        </p:spPr>
      </p:pic>
    </p:spTree>
    <p:extLst>
      <p:ext uri="{BB962C8B-B14F-4D97-AF65-F5344CB8AC3E}">
        <p14:creationId xmlns:p14="http://schemas.microsoft.com/office/powerpoint/2010/main" val="421759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CE361-6A2C-C4E9-EEBB-D0AB749B1196}"/>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583E0B2C-54A3-26BC-4560-ED7A3E4EBA43}"/>
              </a:ext>
            </a:extLst>
          </p:cNvPr>
          <p:cNvSpPr txBox="1"/>
          <p:nvPr/>
        </p:nvSpPr>
        <p:spPr>
          <a:xfrm>
            <a:off x="6587412" y="1589696"/>
            <a:ext cx="5169160" cy="798942"/>
          </a:xfrm>
          <a:prstGeom prst="rect">
            <a:avLst/>
          </a:prstGeom>
          <a:ln>
            <a:noFill/>
          </a:ln>
        </p:spPr>
        <p:style>
          <a:lnRef idx="2">
            <a:schemeClr val="accent6"/>
          </a:lnRef>
          <a:fillRef idx="1">
            <a:schemeClr val="lt1"/>
          </a:fillRef>
          <a:effectRef idx="0">
            <a:schemeClr val="accent6"/>
          </a:effectRef>
          <a:fontRef idx="minor">
            <a:schemeClr val="dk1"/>
          </a:fontRef>
        </p:style>
        <p:txBody>
          <a:bodyPr>
            <a:noAutofit/>
          </a:bodyPr>
          <a:lst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None/>
            </a:pPr>
            <a:r>
              <a:rPr lang="en-IE" sz="4000" kern="0">
                <a:solidFill>
                  <a:schemeClr val="tx1"/>
                </a:solidFill>
              </a:rPr>
              <a:t>Product Release Plan</a:t>
            </a:r>
          </a:p>
        </p:txBody>
      </p:sp>
    </p:spTree>
    <p:extLst>
      <p:ext uri="{BB962C8B-B14F-4D97-AF65-F5344CB8AC3E}">
        <p14:creationId xmlns:p14="http://schemas.microsoft.com/office/powerpoint/2010/main" val="17401924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D6081-8AA3-0309-7A73-6A1B052D5789}"/>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99B8A39-4495-DFE0-A925-4DAB82592883}"/>
              </a:ext>
            </a:extLst>
          </p:cNvPr>
          <p:cNvSpPr txBox="1"/>
          <p:nvPr/>
        </p:nvSpPr>
        <p:spPr>
          <a:xfrm>
            <a:off x="6972842" y="1589695"/>
            <a:ext cx="4562057" cy="1968231"/>
          </a:xfrm>
          <a:prstGeom prst="rect">
            <a:avLst/>
          </a:prstGeom>
          <a:ln>
            <a:noFill/>
          </a:ln>
        </p:spPr>
        <p:style>
          <a:lnRef idx="2">
            <a:schemeClr val="accent6"/>
          </a:lnRef>
          <a:fillRef idx="1">
            <a:schemeClr val="lt1"/>
          </a:fillRef>
          <a:effectRef idx="0">
            <a:schemeClr val="accent6"/>
          </a:effectRef>
          <a:fontRef idx="minor">
            <a:schemeClr val="dk1"/>
          </a:fontRef>
        </p:style>
        <p:txBody>
          <a:bodyPr>
            <a:noAutofit/>
          </a:bodyPr>
          <a:lst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IE" sz="4000" kern="0">
                <a:solidFill>
                  <a:schemeClr val="tx1"/>
                </a:solidFill>
              </a:rPr>
              <a:t>Cloud Detection, Classification and Properties Retrieval</a:t>
            </a:r>
          </a:p>
        </p:txBody>
      </p:sp>
    </p:spTree>
    <p:extLst>
      <p:ext uri="{BB962C8B-B14F-4D97-AF65-F5344CB8AC3E}">
        <p14:creationId xmlns:p14="http://schemas.microsoft.com/office/powerpoint/2010/main" val="85868572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8EFC-E4DF-3C67-542B-8DC725ADB976}"/>
              </a:ext>
            </a:extLst>
          </p:cNvPr>
          <p:cNvSpPr>
            <a:spLocks noGrp="1"/>
          </p:cNvSpPr>
          <p:nvPr>
            <p:ph type="title"/>
          </p:nvPr>
        </p:nvSpPr>
        <p:spPr/>
        <p:txBody>
          <a:bodyPr/>
          <a:lstStyle/>
          <a:p>
            <a:r>
              <a:rPr lang="en-US"/>
              <a:t>FCI L2 product release plan</a:t>
            </a:r>
          </a:p>
        </p:txBody>
      </p:sp>
      <p:sp>
        <p:nvSpPr>
          <p:cNvPr id="3" name="Text Placeholder 2">
            <a:extLst>
              <a:ext uri="{FF2B5EF4-FFF2-40B4-BE49-F238E27FC236}">
                <a16:creationId xmlns:a16="http://schemas.microsoft.com/office/drawing/2014/main" id="{F73BAAF2-27BA-7522-CA58-88A2A1DF2D21}"/>
              </a:ext>
            </a:extLst>
          </p:cNvPr>
          <p:cNvSpPr>
            <a:spLocks noGrp="1"/>
          </p:cNvSpPr>
          <p:nvPr>
            <p:ph type="body" sz="quarter" idx="10"/>
          </p:nvPr>
        </p:nvSpPr>
        <p:spPr/>
        <p:txBody>
          <a:bodyPr/>
          <a:lstStyle/>
          <a:p>
            <a:endParaRPr lang="en-US"/>
          </a:p>
          <a:p>
            <a:endParaRPr lang="en-US"/>
          </a:p>
        </p:txBody>
      </p:sp>
      <p:graphicFrame>
        <p:nvGraphicFramePr>
          <p:cNvPr id="4" name="Table 3">
            <a:extLst>
              <a:ext uri="{FF2B5EF4-FFF2-40B4-BE49-F238E27FC236}">
                <a16:creationId xmlns:a16="http://schemas.microsoft.com/office/drawing/2014/main" id="{6C2C7CFD-7EEC-2C00-F14F-141E3592EE5E}"/>
              </a:ext>
            </a:extLst>
          </p:cNvPr>
          <p:cNvGraphicFramePr>
            <a:graphicFrameLocks noGrp="1"/>
          </p:cNvGraphicFramePr>
          <p:nvPr>
            <p:extLst>
              <p:ext uri="{D42A27DB-BD31-4B8C-83A1-F6EECF244321}">
                <p14:modId xmlns:p14="http://schemas.microsoft.com/office/powerpoint/2010/main" val="573205589"/>
              </p:ext>
            </p:extLst>
          </p:nvPr>
        </p:nvGraphicFramePr>
        <p:xfrm>
          <a:off x="1088526" y="1139429"/>
          <a:ext cx="9740392" cy="4751040"/>
        </p:xfrm>
        <a:graphic>
          <a:graphicData uri="http://schemas.openxmlformats.org/drawingml/2006/table">
            <a:tbl>
              <a:tblPr firstRow="1" bandRow="1">
                <a:tableStyleId>{21E4AEA4-8DFA-4A89-87EB-49C32662AFE0}</a:tableStyleId>
              </a:tblPr>
              <a:tblGrid>
                <a:gridCol w="1334548">
                  <a:extLst>
                    <a:ext uri="{9D8B030D-6E8A-4147-A177-3AD203B41FA5}">
                      <a16:colId xmlns:a16="http://schemas.microsoft.com/office/drawing/2014/main" val="1931357304"/>
                    </a:ext>
                  </a:extLst>
                </a:gridCol>
                <a:gridCol w="2743200">
                  <a:extLst>
                    <a:ext uri="{9D8B030D-6E8A-4147-A177-3AD203B41FA5}">
                      <a16:colId xmlns:a16="http://schemas.microsoft.com/office/drawing/2014/main" val="3010897756"/>
                    </a:ext>
                  </a:extLst>
                </a:gridCol>
                <a:gridCol w="3227546">
                  <a:extLst>
                    <a:ext uri="{9D8B030D-6E8A-4147-A177-3AD203B41FA5}">
                      <a16:colId xmlns:a16="http://schemas.microsoft.com/office/drawing/2014/main" val="4007171663"/>
                    </a:ext>
                  </a:extLst>
                </a:gridCol>
                <a:gridCol w="2435098">
                  <a:extLst>
                    <a:ext uri="{9D8B030D-6E8A-4147-A177-3AD203B41FA5}">
                      <a16:colId xmlns:a16="http://schemas.microsoft.com/office/drawing/2014/main" val="3965315704"/>
                    </a:ext>
                  </a:extLst>
                </a:gridCol>
              </a:tblGrid>
              <a:tr h="370840">
                <a:tc>
                  <a:txBody>
                    <a:bodyPr/>
                    <a:lstStyle/>
                    <a:p>
                      <a:r>
                        <a:rPr lang="en-US"/>
                        <a:t>Product</a:t>
                      </a:r>
                    </a:p>
                  </a:txBody>
                  <a:tcPr/>
                </a:tc>
                <a:tc>
                  <a:txBody>
                    <a:bodyPr/>
                    <a:lstStyle/>
                    <a:p>
                      <a:r>
                        <a:rPr lang="en-US"/>
                        <a:t>Demonstrational</a:t>
                      </a:r>
                    </a:p>
                  </a:txBody>
                  <a:tcPr/>
                </a:tc>
                <a:tc>
                  <a:txBody>
                    <a:bodyPr/>
                    <a:lstStyle/>
                    <a:p>
                      <a:r>
                        <a:rPr lang="en-US"/>
                        <a:t>Pre-Operational</a:t>
                      </a:r>
                    </a:p>
                  </a:txBody>
                  <a:tcPr/>
                </a:tc>
                <a:tc>
                  <a:txBody>
                    <a:bodyPr/>
                    <a:lstStyle/>
                    <a:p>
                      <a:r>
                        <a:rPr lang="en-US"/>
                        <a:t>Operational</a:t>
                      </a:r>
                    </a:p>
                  </a:txBody>
                  <a:tcPr/>
                </a:tc>
                <a:extLst>
                  <a:ext uri="{0D108BD9-81ED-4DB2-BD59-A6C34878D82A}">
                    <a16:rowId xmlns:a16="http://schemas.microsoft.com/office/drawing/2014/main" val="247114340"/>
                  </a:ext>
                </a:extLst>
              </a:tr>
              <a:tr h="370840">
                <a:tc>
                  <a:txBody>
                    <a:bodyPr/>
                    <a:lstStyle/>
                    <a:p>
                      <a:r>
                        <a:rPr lang="en-US">
                          <a:solidFill>
                            <a:schemeClr val="tx2"/>
                          </a:solidFill>
                        </a:rPr>
                        <a:t>CLM</a:t>
                      </a:r>
                    </a:p>
                  </a:txBody>
                  <a:tcPr/>
                </a:tc>
                <a:tc>
                  <a:txBody>
                    <a:bodyPr/>
                    <a:lstStyle/>
                    <a:p>
                      <a:r>
                        <a:rPr lang="en-US">
                          <a:solidFill>
                            <a:schemeClr val="tx1">
                              <a:lumMod val="50000"/>
                            </a:schemeClr>
                          </a:solidFill>
                        </a:rPr>
                        <a:t>N/A</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00B050"/>
                          </a:solidFill>
                        </a:rPr>
                        <a:t>December 2024</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extLst>
                  <a:ext uri="{0D108BD9-81ED-4DB2-BD59-A6C34878D82A}">
                    <a16:rowId xmlns:a16="http://schemas.microsoft.com/office/drawing/2014/main" val="4217750699"/>
                  </a:ext>
                </a:extLst>
              </a:tr>
              <a:tr h="370840">
                <a:tc>
                  <a:txBody>
                    <a:bodyPr/>
                    <a:lstStyle/>
                    <a:p>
                      <a:r>
                        <a:rPr lang="en-US">
                          <a:solidFill>
                            <a:schemeClr val="tx2"/>
                          </a:solidFill>
                        </a:rPr>
                        <a:t>OCA</a:t>
                      </a:r>
                    </a:p>
                  </a:txBody>
                  <a:tcPr/>
                </a:tc>
                <a:tc>
                  <a:txBody>
                    <a:bodyPr/>
                    <a:lstStyle/>
                    <a:p>
                      <a:r>
                        <a:rPr lang="en-US">
                          <a:solidFill>
                            <a:schemeClr val="tx1">
                              <a:lumMod val="50000"/>
                            </a:schemeClr>
                          </a:solidFill>
                        </a:rPr>
                        <a:t>N/A</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00B050"/>
                          </a:solidFill>
                        </a:rPr>
                        <a:t>December 2024</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extLst>
                  <a:ext uri="{0D108BD9-81ED-4DB2-BD59-A6C34878D82A}">
                    <a16:rowId xmlns:a16="http://schemas.microsoft.com/office/drawing/2014/main" val="2750365478"/>
                  </a:ext>
                </a:extLst>
              </a:tr>
              <a:tr h="460980">
                <a:tc>
                  <a:txBody>
                    <a:bodyPr/>
                    <a:lstStyle/>
                    <a:p>
                      <a:r>
                        <a:rPr lang="en-US">
                          <a:solidFill>
                            <a:schemeClr val="tx2"/>
                          </a:solidFill>
                        </a:rPr>
                        <a:t>ASR</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tx1">
                              <a:lumMod val="50000"/>
                            </a:schemeClr>
                          </a:solidFill>
                        </a:rPr>
                        <a:t>N/A</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00B050"/>
                          </a:solidFill>
                        </a:rPr>
                        <a:t>December 2024</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extLst>
                  <a:ext uri="{0D108BD9-81ED-4DB2-BD59-A6C34878D82A}">
                    <a16:rowId xmlns:a16="http://schemas.microsoft.com/office/drawing/2014/main" val="1675472991"/>
                  </a:ext>
                </a:extLst>
              </a:tr>
              <a:tr h="370840">
                <a:tc>
                  <a:txBody>
                    <a:bodyPr/>
                    <a:lstStyle/>
                    <a:p>
                      <a:r>
                        <a:rPr lang="en-US">
                          <a:solidFill>
                            <a:schemeClr val="tx2"/>
                          </a:solidFill>
                        </a:rPr>
                        <a:t>AMV</a:t>
                      </a:r>
                    </a:p>
                  </a:txBody>
                  <a:tcPr/>
                </a:tc>
                <a:tc>
                  <a:txBody>
                    <a:bodyPr/>
                    <a:lstStyle/>
                    <a:p>
                      <a:r>
                        <a:rPr lang="en-US">
                          <a:solidFill>
                            <a:srgbClr val="00B050"/>
                          </a:solidFill>
                        </a:rPr>
                        <a:t>December 2024</a:t>
                      </a:r>
                    </a:p>
                  </a:txBody>
                  <a:tcPr/>
                </a:tc>
                <a:tc>
                  <a:txBody>
                    <a:bodyPr/>
                    <a:lstStyle/>
                    <a:p>
                      <a:r>
                        <a:rPr lang="en-US">
                          <a:solidFill>
                            <a:schemeClr val="bg1">
                              <a:lumMod val="50000"/>
                              <a:lumOff val="50000"/>
                            </a:schemeClr>
                          </a:solidFill>
                        </a:rPr>
                        <a:t>June 2025</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accent4"/>
                          </a:solidFill>
                        </a:rPr>
                        <a:t>2025/Q4</a:t>
                      </a:r>
                    </a:p>
                  </a:txBody>
                  <a:tcPr/>
                </a:tc>
                <a:extLst>
                  <a:ext uri="{0D108BD9-81ED-4DB2-BD59-A6C34878D82A}">
                    <a16:rowId xmlns:a16="http://schemas.microsoft.com/office/drawing/2014/main" val="937915301"/>
                  </a:ext>
                </a:extLst>
              </a:tr>
              <a:tr h="370840">
                <a:tc>
                  <a:txBody>
                    <a:bodyPr/>
                    <a:lstStyle/>
                    <a:p>
                      <a:r>
                        <a:rPr lang="en-US">
                          <a:solidFill>
                            <a:schemeClr val="tx2"/>
                          </a:solidFill>
                        </a:rPr>
                        <a:t>GII</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tx1">
                              <a:lumMod val="50000"/>
                            </a:schemeClr>
                          </a:solidFill>
                        </a:rPr>
                        <a:t>N/A</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00B050"/>
                          </a:solidFill>
                        </a:rPr>
                        <a:t>December 2024</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extLst>
                  <a:ext uri="{0D108BD9-81ED-4DB2-BD59-A6C34878D82A}">
                    <a16:rowId xmlns:a16="http://schemas.microsoft.com/office/drawing/2014/main" val="3223201701"/>
                  </a:ext>
                </a:extLst>
              </a:tr>
              <a:tr h="370840">
                <a:tc>
                  <a:txBody>
                    <a:bodyPr/>
                    <a:lstStyle/>
                    <a:p>
                      <a:r>
                        <a:rPr lang="en-US">
                          <a:solidFill>
                            <a:schemeClr val="tx2"/>
                          </a:solidFill>
                        </a:rPr>
                        <a:t>OLR</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tx1">
                              <a:lumMod val="50000"/>
                            </a:schemeClr>
                          </a:solidFill>
                        </a:rPr>
                        <a:t>N/A</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00B050"/>
                          </a:solidFill>
                        </a:rPr>
                        <a:t>December 2024</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extLst>
                  <a:ext uri="{0D108BD9-81ED-4DB2-BD59-A6C34878D82A}">
                    <a16:rowId xmlns:a16="http://schemas.microsoft.com/office/drawing/2014/main" val="4232414992"/>
                  </a:ext>
                </a:extLst>
              </a:tr>
              <a:tr h="370840">
                <a:tc>
                  <a:txBody>
                    <a:bodyPr/>
                    <a:lstStyle/>
                    <a:p>
                      <a:r>
                        <a:rPr lang="en-US">
                          <a:solidFill>
                            <a:schemeClr val="tx2"/>
                          </a:solidFill>
                        </a:rPr>
                        <a:t>CRM</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tx1">
                              <a:lumMod val="50000"/>
                            </a:schemeClr>
                          </a:solidFill>
                        </a:rPr>
                        <a:t>N/A</a:t>
                      </a:r>
                    </a:p>
                  </a:txBody>
                  <a:tcPr/>
                </a:tc>
                <a:tc>
                  <a:txBody>
                    <a:bodyPr/>
                    <a:lstStyle/>
                    <a:p>
                      <a:r>
                        <a:rPr lang="en-US">
                          <a:solidFill>
                            <a:schemeClr val="bg1">
                              <a:lumMod val="50000"/>
                              <a:lumOff val="50000"/>
                            </a:schemeClr>
                          </a:solidFill>
                        </a:rPr>
                        <a:t>June 2025</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extLst>
                  <a:ext uri="{0D108BD9-81ED-4DB2-BD59-A6C34878D82A}">
                    <a16:rowId xmlns:a16="http://schemas.microsoft.com/office/drawing/2014/main" val="1502490199"/>
                  </a:ext>
                </a:extLst>
              </a:tr>
              <a:tr h="370840">
                <a:tc>
                  <a:txBody>
                    <a:bodyPr/>
                    <a:lstStyle/>
                    <a:p>
                      <a:r>
                        <a:rPr lang="en-US">
                          <a:solidFill>
                            <a:schemeClr val="tx2"/>
                          </a:solidFill>
                        </a:rPr>
                        <a:t>FIR</a:t>
                      </a:r>
                    </a:p>
                  </a:txBody>
                  <a:tcPr/>
                </a:tc>
                <a:tc>
                  <a:txBody>
                    <a:bodyPr/>
                    <a:lstStyle/>
                    <a:p>
                      <a:r>
                        <a:rPr lang="en-US">
                          <a:solidFill>
                            <a:schemeClr val="bg1">
                              <a:lumMod val="50000"/>
                              <a:lumOff val="50000"/>
                            </a:schemeClr>
                          </a:solidFill>
                        </a:rPr>
                        <a:t>June 2025</a:t>
                      </a:r>
                    </a:p>
                  </a:txBody>
                  <a:tcPr/>
                </a:tc>
                <a:tc>
                  <a:txBody>
                    <a:bodyPr/>
                    <a:lstStyle/>
                    <a:p>
                      <a:r>
                        <a:rPr lang="en-US">
                          <a:solidFill>
                            <a:srgbClr val="FFC000"/>
                          </a:solidFill>
                        </a:rPr>
                        <a:t>2025/Q3</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accent4"/>
                          </a:solidFill>
                        </a:rPr>
                        <a:t>2025/Q4</a:t>
                      </a:r>
                    </a:p>
                  </a:txBody>
                  <a:tcPr/>
                </a:tc>
                <a:extLst>
                  <a:ext uri="{0D108BD9-81ED-4DB2-BD59-A6C34878D82A}">
                    <a16:rowId xmlns:a16="http://schemas.microsoft.com/office/drawing/2014/main" val="1969311774"/>
                  </a:ext>
                </a:extLst>
              </a:tr>
              <a:tr h="370840">
                <a:tc>
                  <a:txBody>
                    <a:bodyPr/>
                    <a:lstStyle/>
                    <a:p>
                      <a:r>
                        <a:rPr lang="en-US">
                          <a:solidFill>
                            <a:schemeClr val="tx2"/>
                          </a:solidFill>
                        </a:rPr>
                        <a:t>CT</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tx1">
                              <a:lumMod val="50000"/>
                            </a:schemeClr>
                          </a:solidFill>
                        </a:rPr>
                        <a:t>TBD</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accent4"/>
                          </a:solidFill>
                        </a:rPr>
                        <a:t>2025/Q4</a:t>
                      </a:r>
                    </a:p>
                  </a:txBody>
                  <a:tcPr/>
                </a:tc>
                <a:extLst>
                  <a:ext uri="{0D108BD9-81ED-4DB2-BD59-A6C34878D82A}">
                    <a16:rowId xmlns:a16="http://schemas.microsoft.com/office/drawing/2014/main" val="4281396648"/>
                  </a:ext>
                </a:extLst>
              </a:tr>
              <a:tr h="370840">
                <a:tc>
                  <a:txBody>
                    <a:bodyPr/>
                    <a:lstStyle/>
                    <a:p>
                      <a:r>
                        <a:rPr lang="en-US">
                          <a:solidFill>
                            <a:schemeClr val="tx2"/>
                          </a:solidFill>
                        </a:rPr>
                        <a:t>CTTH</a:t>
                      </a:r>
                    </a:p>
                  </a:txBody>
                  <a:tcPr/>
                </a:tc>
                <a:tc>
                  <a:txBody>
                    <a:bodyPr/>
                    <a:lstStyle/>
                    <a:p>
                      <a:r>
                        <a:rPr lang="en-US">
                          <a:solidFill>
                            <a:schemeClr val="tx1">
                              <a:lumMod val="50000"/>
                            </a:schemeClr>
                          </a:solidFill>
                        </a:rPr>
                        <a:t>TBD</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rgbClr val="FFC000"/>
                          </a:solidFill>
                        </a:rPr>
                        <a:t>2025/Q3</a:t>
                      </a:r>
                    </a:p>
                  </a:txBody>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a:solidFill>
                            <a:schemeClr val="accent4"/>
                          </a:solidFill>
                        </a:rPr>
                        <a:t>2025/Q4</a:t>
                      </a:r>
                    </a:p>
                  </a:txBody>
                  <a:tcPr/>
                </a:tc>
                <a:extLst>
                  <a:ext uri="{0D108BD9-81ED-4DB2-BD59-A6C34878D82A}">
                    <a16:rowId xmlns:a16="http://schemas.microsoft.com/office/drawing/2014/main" val="3729472022"/>
                  </a:ext>
                </a:extLst>
              </a:tr>
            </a:tbl>
          </a:graphicData>
        </a:graphic>
      </p:graphicFrame>
      <p:sp>
        <p:nvSpPr>
          <p:cNvPr id="5" name="TextBox 4">
            <a:extLst>
              <a:ext uri="{FF2B5EF4-FFF2-40B4-BE49-F238E27FC236}">
                <a16:creationId xmlns:a16="http://schemas.microsoft.com/office/drawing/2014/main" id="{49715317-1893-7DCB-6D4B-8EBA08A0EC4B}"/>
              </a:ext>
            </a:extLst>
          </p:cNvPr>
          <p:cNvSpPr txBox="1"/>
          <p:nvPr/>
        </p:nvSpPr>
        <p:spPr>
          <a:xfrm>
            <a:off x="1088526" y="5890469"/>
            <a:ext cx="8420895" cy="338554"/>
          </a:xfrm>
          <a:prstGeom prst="rect">
            <a:avLst/>
          </a:prstGeom>
          <a:noFill/>
        </p:spPr>
        <p:txBody>
          <a:bodyPr wrap="none" rtlCol="0">
            <a:spAutoFit/>
          </a:bodyPr>
          <a:lstStyle/>
          <a:p>
            <a:r>
              <a:rPr lang="en-US" sz="1600" b="0" i="1" kern="100" spc="-100">
                <a:solidFill>
                  <a:schemeClr val="tx2"/>
                </a:solidFill>
                <a:latin typeface="Bahnschrift Light" panose="020B0502040204020203" pitchFamily="34" charset="0"/>
                <a:ea typeface="Roboto" panose="02000000000000000000" pitchFamily="2" charset="0"/>
              </a:rPr>
              <a:t>This is the current best estimate of the remaining FCI L2 product release. Deviations/delays are possible</a:t>
            </a:r>
          </a:p>
        </p:txBody>
      </p:sp>
    </p:spTree>
    <p:extLst>
      <p:ext uri="{BB962C8B-B14F-4D97-AF65-F5344CB8AC3E}">
        <p14:creationId xmlns:p14="http://schemas.microsoft.com/office/powerpoint/2010/main" val="40333903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718B1-41F7-0466-D9B4-92C78BD5CD5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D20AC567-149F-E995-8786-DD0B46FAA8B2}"/>
              </a:ext>
            </a:extLst>
          </p:cNvPr>
          <p:cNvSpPr txBox="1"/>
          <p:nvPr/>
        </p:nvSpPr>
        <p:spPr>
          <a:xfrm>
            <a:off x="5094514" y="1589695"/>
            <a:ext cx="6941976" cy="1508067"/>
          </a:xfrm>
          <a:prstGeom prst="rect">
            <a:avLst/>
          </a:prstGeom>
          <a:ln>
            <a:noFill/>
          </a:ln>
        </p:spPr>
        <p:style>
          <a:lnRef idx="2">
            <a:schemeClr val="accent6"/>
          </a:lnRef>
          <a:fillRef idx="1">
            <a:schemeClr val="lt1"/>
          </a:fillRef>
          <a:effectRef idx="0">
            <a:schemeClr val="accent6"/>
          </a:effectRef>
          <a:fontRef idx="minor">
            <a:schemeClr val="dk1"/>
          </a:fontRef>
        </p:style>
        <p:txBody>
          <a:bodyPr>
            <a:noAutofit/>
          </a:bodyPr>
          <a:lstStyle>
            <a:lvl1pPr marL="328254" indent="-328254" algn="l" rtl="0" eaLnBrk="1" fontAlgn="base" hangingPunct="1">
              <a:spcBef>
                <a:spcPct val="20000"/>
              </a:spcBef>
              <a:spcAft>
                <a:spcPct val="0"/>
              </a:spcAft>
              <a:buFont typeface="Arial" panose="020B0604020202020204" pitchFamily="34" charset="0"/>
              <a:buChar char="•"/>
              <a:defRPr sz="4431"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1pPr>
            <a:lvl2pPr marL="914423" indent="-351701" algn="l" rtl="0" eaLnBrk="1" fontAlgn="base" hangingPunct="1">
              <a:spcBef>
                <a:spcPct val="20000"/>
              </a:spcBef>
              <a:spcAft>
                <a:spcPct val="0"/>
              </a:spcAft>
              <a:buFont typeface="Arial" panose="020B0604020202020204" pitchFamily="34" charset="0"/>
              <a:buChar char="•"/>
              <a:defRPr sz="3939"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2pPr>
            <a:lvl3pPr marL="1406804" indent="-281361" algn="l" rtl="0" eaLnBrk="1" fontAlgn="base" hangingPunct="1">
              <a:spcBef>
                <a:spcPct val="20000"/>
              </a:spcBef>
              <a:spcAft>
                <a:spcPct val="0"/>
              </a:spcAft>
              <a:buFont typeface="Arial" panose="020B0604020202020204" pitchFamily="34" charset="0"/>
              <a:buChar char="•"/>
              <a:defRPr sz="3446"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3pPr>
            <a:lvl4pPr marL="1969526" indent="-281361" algn="l" rtl="0" eaLnBrk="1" fontAlgn="base" hangingPunct="1">
              <a:spcBef>
                <a:spcPct val="20000"/>
              </a:spcBef>
              <a:spcAft>
                <a:spcPct val="0"/>
              </a:spcAft>
              <a:buFont typeface="Arial" panose="020B0604020202020204" pitchFamily="34" charset="0"/>
              <a:buChar char="•"/>
              <a:defRPr sz="2954"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4pPr>
            <a:lvl5pPr marL="2532248" indent="-281361" algn="l" rtl="0" eaLnBrk="1" fontAlgn="base" hangingPunct="1">
              <a:spcBef>
                <a:spcPct val="20000"/>
              </a:spcBef>
              <a:spcAft>
                <a:spcPct val="0"/>
              </a:spcAft>
              <a:buFont typeface="Arial" panose="020B0604020202020204" pitchFamily="34" charset="0"/>
              <a:buChar char="•"/>
              <a:defRPr sz="2462" spc="-100" baseline="0">
                <a:solidFill>
                  <a:schemeClr val="tx2"/>
                </a:solidFill>
                <a:latin typeface="Bahnschrift Light" panose="020B0502040204020203" pitchFamily="34" charset="0"/>
                <a:ea typeface="Roboto" panose="02000000000000000000" pitchFamily="2" charset="0"/>
                <a:cs typeface="Arial" panose="020B0604020202020204"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None/>
            </a:pPr>
            <a:r>
              <a:rPr lang="en-IE" sz="4000" kern="0">
                <a:solidFill>
                  <a:schemeClr val="tx1"/>
                </a:solidFill>
              </a:rPr>
              <a:t>Ongoing, planned and potential Day-2 Developments</a:t>
            </a:r>
          </a:p>
        </p:txBody>
      </p:sp>
    </p:spTree>
    <p:extLst>
      <p:ext uri="{BB962C8B-B14F-4D97-AF65-F5344CB8AC3E}">
        <p14:creationId xmlns:p14="http://schemas.microsoft.com/office/powerpoint/2010/main" val="230439705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A9630-7DD9-96A4-61EB-9810F5589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10DC52-0DC6-DAC3-EC26-00ABF4D1FA4E}"/>
              </a:ext>
            </a:extLst>
          </p:cNvPr>
          <p:cNvSpPr>
            <a:spLocks noGrp="1"/>
          </p:cNvSpPr>
          <p:nvPr>
            <p:ph type="title"/>
          </p:nvPr>
        </p:nvSpPr>
        <p:spPr/>
        <p:txBody>
          <a:bodyPr/>
          <a:lstStyle/>
          <a:p>
            <a:r>
              <a:rPr lang="en-GB"/>
              <a:t>Ongoing, planned and potential Day-2 developments</a:t>
            </a:r>
            <a:endParaRPr lang="en-IE"/>
          </a:p>
        </p:txBody>
      </p:sp>
      <p:sp>
        <p:nvSpPr>
          <p:cNvPr id="3" name="Text Placeholder 2">
            <a:extLst>
              <a:ext uri="{FF2B5EF4-FFF2-40B4-BE49-F238E27FC236}">
                <a16:creationId xmlns:a16="http://schemas.microsoft.com/office/drawing/2014/main" id="{9563D6DA-B16B-2667-D452-D8CC83E890A1}"/>
              </a:ext>
            </a:extLst>
          </p:cNvPr>
          <p:cNvSpPr>
            <a:spLocks noGrp="1"/>
          </p:cNvSpPr>
          <p:nvPr>
            <p:ph type="body" sz="quarter" idx="10"/>
          </p:nvPr>
        </p:nvSpPr>
        <p:spPr>
          <a:xfrm>
            <a:off x="145053" y="1139429"/>
            <a:ext cx="10157187" cy="5262675"/>
          </a:xfrm>
        </p:spPr>
        <p:txBody>
          <a:bodyPr>
            <a:normAutofit/>
          </a:bodyPr>
          <a:lstStyle/>
          <a:p>
            <a:pPr marL="0" lvl="0" indent="0" algn="just">
              <a:spcBef>
                <a:spcPts val="600"/>
              </a:spcBef>
              <a:spcAft>
                <a:spcPct val="0"/>
              </a:spcAft>
              <a:buNone/>
            </a:pPr>
            <a:r>
              <a:rPr lang="en-GB" sz="2400" b="1">
                <a:effectLst/>
                <a:ea typeface="Times New Roman" panose="02020603050405020304" pitchFamily="18" charset="0"/>
              </a:rPr>
              <a:t>There are several activities planned for Day-2</a:t>
            </a:r>
          </a:p>
          <a:p>
            <a:pPr algn="just">
              <a:spcBef>
                <a:spcPts val="600"/>
              </a:spcBef>
              <a:spcAft>
                <a:spcPct val="0"/>
              </a:spcAft>
            </a:pPr>
            <a:r>
              <a:rPr lang="en-GB" sz="2100">
                <a:ea typeface="Times New Roman" panose="02020603050405020304" pitchFamily="18" charset="0"/>
              </a:rPr>
              <a:t>Add detection of snow/ice, dust and ash to the cloud mask and cloud type products</a:t>
            </a:r>
          </a:p>
          <a:p>
            <a:pPr algn="just">
              <a:spcBef>
                <a:spcPts val="600"/>
              </a:spcBef>
              <a:spcAft>
                <a:spcPct val="0"/>
              </a:spcAft>
            </a:pPr>
            <a:r>
              <a:rPr lang="en-GB" sz="2100">
                <a:effectLst/>
                <a:ea typeface="Times New Roman" panose="02020603050405020304" pitchFamily="18" charset="0"/>
              </a:rPr>
              <a:t>Implement dust and ash retrieval in OCA</a:t>
            </a:r>
          </a:p>
          <a:p>
            <a:pPr algn="just">
              <a:spcBef>
                <a:spcPts val="600"/>
              </a:spcBef>
              <a:spcAft>
                <a:spcPct val="0"/>
              </a:spcAft>
            </a:pPr>
            <a:r>
              <a:rPr lang="en-GB" sz="2100">
                <a:effectLst/>
                <a:ea typeface="Times New Roman" panose="02020603050405020304" pitchFamily="18" charset="0"/>
              </a:rPr>
              <a:t>Make use of new FCI channels (e.g. NIR1.3 and NIR2.2) for e.g. improved cirrus/snow/aerosol detection, cloud property retrievals, fire detection etc.</a:t>
            </a:r>
          </a:p>
          <a:p>
            <a:pPr algn="just">
              <a:spcBef>
                <a:spcPts val="600"/>
              </a:spcBef>
              <a:spcAft>
                <a:spcPct val="0"/>
              </a:spcAft>
            </a:pPr>
            <a:r>
              <a:rPr lang="en-GB" sz="2100"/>
              <a:t>Improve OCA two-layer detection and retrieval with new forward model</a:t>
            </a:r>
          </a:p>
          <a:p>
            <a:pPr algn="just">
              <a:spcBef>
                <a:spcPts val="600"/>
              </a:spcBef>
              <a:spcAft>
                <a:spcPct val="0"/>
              </a:spcAft>
            </a:pPr>
            <a:r>
              <a:rPr lang="en-GB" sz="2100">
                <a:effectLst/>
                <a:ea typeface="Times New Roman" panose="02020603050405020304" pitchFamily="18" charset="0"/>
              </a:rPr>
              <a:t>Make use of high resolution (HRFI) data</a:t>
            </a:r>
          </a:p>
          <a:p>
            <a:pPr algn="just">
              <a:spcBef>
                <a:spcPts val="600"/>
              </a:spcBef>
              <a:spcAft>
                <a:spcPct val="0"/>
              </a:spcAft>
            </a:pPr>
            <a:r>
              <a:rPr lang="en-GB" sz="2100">
                <a:effectLst/>
                <a:ea typeface="Times New Roman" panose="02020603050405020304" pitchFamily="18" charset="0"/>
              </a:rPr>
              <a:t>Derive cloud detection probability in addition to the current categorial product.</a:t>
            </a:r>
          </a:p>
          <a:p>
            <a:pPr algn="just">
              <a:spcBef>
                <a:spcPts val="600"/>
              </a:spcBef>
              <a:spcAft>
                <a:spcPct val="0"/>
              </a:spcAft>
            </a:pPr>
            <a:r>
              <a:rPr lang="en-GB" sz="2100">
                <a:effectLst/>
                <a:ea typeface="Times New Roman" panose="02020603050405020304" pitchFamily="18" charset="0"/>
              </a:rPr>
              <a:t>Maintenance and minor code enhancements</a:t>
            </a:r>
          </a:p>
          <a:p>
            <a:pPr algn="just">
              <a:spcBef>
                <a:spcPts val="600"/>
              </a:spcBef>
              <a:spcAft>
                <a:spcPct val="0"/>
              </a:spcAft>
            </a:pPr>
            <a:r>
              <a:rPr lang="en-GB" sz="2100">
                <a:ea typeface="Times New Roman" panose="02020603050405020304" pitchFamily="18" charset="0"/>
              </a:rPr>
              <a:t>Possible changes triggered by user requests</a:t>
            </a:r>
          </a:p>
          <a:p>
            <a:pPr algn="just">
              <a:spcBef>
                <a:spcPts val="600"/>
              </a:spcBef>
              <a:spcAft>
                <a:spcPct val="0"/>
              </a:spcAft>
            </a:pPr>
            <a:r>
              <a:rPr lang="en-GB" sz="2100">
                <a:effectLst/>
                <a:ea typeface="Times New Roman" panose="02020603050405020304" pitchFamily="18" charset="0"/>
              </a:rPr>
              <a:t>….</a:t>
            </a:r>
          </a:p>
          <a:p>
            <a:pPr algn="just">
              <a:spcAft>
                <a:spcPts val="600"/>
              </a:spcAft>
            </a:pPr>
            <a:endParaRPr lang="en-GB" sz="1600">
              <a:ea typeface="Times New Roman" panose="02020603050405020304" pitchFamily="18" charset="0"/>
            </a:endParaRPr>
          </a:p>
          <a:p>
            <a:pPr lvl="1" algn="just">
              <a:spcAft>
                <a:spcPts val="600"/>
              </a:spcAft>
            </a:pPr>
            <a:endParaRPr lang="en-GB" sz="1400" b="1">
              <a:effectLst/>
              <a:ea typeface="Times New Roman" panose="02020603050405020304" pitchFamily="18" charset="0"/>
            </a:endParaRPr>
          </a:p>
          <a:p>
            <a:pPr marL="0" lvl="0" indent="0" algn="just">
              <a:spcAft>
                <a:spcPts val="600"/>
              </a:spcAft>
              <a:buNone/>
            </a:pPr>
            <a:endParaRPr lang="en-GB" sz="1800">
              <a:ea typeface="Times New Roman" panose="02020603050405020304" pitchFamily="18" charset="0"/>
            </a:endParaRPr>
          </a:p>
          <a:p>
            <a:pPr lvl="0" algn="just">
              <a:spcAft>
                <a:spcPts val="600"/>
              </a:spcAft>
            </a:pPr>
            <a:endParaRPr lang="en-GB" sz="1800">
              <a:ea typeface="Times New Roman" panose="02020603050405020304" pitchFamily="18" charset="0"/>
            </a:endParaRPr>
          </a:p>
          <a:p>
            <a:pPr lvl="0" algn="just">
              <a:spcAft>
                <a:spcPts val="600"/>
              </a:spcAft>
            </a:pPr>
            <a:endParaRPr lang="en-GB" sz="180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GB" sz="180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GB" sz="180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GB" sz="1800">
              <a:effectLst/>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IE" sz="1800">
              <a:effectLst/>
              <a:ea typeface="Times New Roman" panose="02020603050405020304" pitchFamily="18" charset="0"/>
            </a:endParaRPr>
          </a:p>
        </p:txBody>
      </p:sp>
    </p:spTree>
    <p:extLst>
      <p:ext uri="{BB962C8B-B14F-4D97-AF65-F5344CB8AC3E}">
        <p14:creationId xmlns:p14="http://schemas.microsoft.com/office/powerpoint/2010/main" val="16349809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B3F3-33C9-36E7-4153-14A5B5DDA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7F25C-83C1-27A0-9B08-663E84F5A4A9}"/>
              </a:ext>
            </a:extLst>
          </p:cNvPr>
          <p:cNvSpPr>
            <a:spLocks noGrp="1"/>
          </p:cNvSpPr>
          <p:nvPr>
            <p:ph type="title"/>
          </p:nvPr>
        </p:nvSpPr>
        <p:spPr/>
        <p:txBody>
          <a:bodyPr/>
          <a:lstStyle/>
          <a:p>
            <a:r>
              <a:rPr lang="en-GB"/>
              <a:t>Ongoing, planned and potential Day-2 developments</a:t>
            </a:r>
            <a:endParaRPr lang="en-IE"/>
          </a:p>
        </p:txBody>
      </p:sp>
      <p:sp>
        <p:nvSpPr>
          <p:cNvPr id="3" name="Text Placeholder 2">
            <a:extLst>
              <a:ext uri="{FF2B5EF4-FFF2-40B4-BE49-F238E27FC236}">
                <a16:creationId xmlns:a16="http://schemas.microsoft.com/office/drawing/2014/main" id="{8340E76E-0799-ADE4-95C2-2682FADADD22}"/>
              </a:ext>
            </a:extLst>
          </p:cNvPr>
          <p:cNvSpPr>
            <a:spLocks noGrp="1"/>
          </p:cNvSpPr>
          <p:nvPr>
            <p:ph type="body" sz="quarter" idx="10"/>
          </p:nvPr>
        </p:nvSpPr>
        <p:spPr>
          <a:xfrm>
            <a:off x="145053" y="1139429"/>
            <a:ext cx="7972787" cy="5262675"/>
          </a:xfrm>
        </p:spPr>
        <p:txBody>
          <a:bodyPr>
            <a:normAutofit lnSpcReduction="10000"/>
          </a:bodyPr>
          <a:lstStyle/>
          <a:p>
            <a:pPr marL="0" indent="0" algn="just">
              <a:spcAft>
                <a:spcPts val="600"/>
              </a:spcAft>
              <a:buNone/>
            </a:pPr>
            <a:r>
              <a:rPr lang="en-GB" sz="2500" b="1">
                <a:effectLst/>
                <a:ea typeface="Times New Roman" panose="02020603050405020304" pitchFamily="18" charset="0"/>
              </a:rPr>
              <a:t>Scientific development contracts and studies</a:t>
            </a:r>
          </a:p>
          <a:p>
            <a:pPr algn="just">
              <a:spcBef>
                <a:spcPts val="600"/>
              </a:spcBef>
              <a:spcAft>
                <a:spcPct val="0"/>
              </a:spcAft>
            </a:pPr>
            <a:r>
              <a:rPr lang="en-GB" sz="2000"/>
              <a:t>Contract for multi-mission TCWV retrievals using NIR0.9 channel kicked of  in November 2024. </a:t>
            </a:r>
          </a:p>
          <a:p>
            <a:pPr lvl="1" algn="just">
              <a:spcBef>
                <a:spcPts val="300"/>
              </a:spcBef>
              <a:spcAft>
                <a:spcPct val="0"/>
              </a:spcAft>
            </a:pPr>
            <a:r>
              <a:rPr lang="en-GB" sz="2000"/>
              <a:t>First demonstrational offline FCI processor expected in 2025/Q4. Building </a:t>
            </a:r>
            <a:r>
              <a:rPr lang="en-GB" sz="2000">
                <a:latin typeface="Arial" panose="020B0604020202020204" pitchFamily="34" charset="0"/>
              </a:rPr>
              <a:t>on many years of developments for OLCI. </a:t>
            </a:r>
          </a:p>
          <a:p>
            <a:pPr lvl="1" algn="just">
              <a:spcBef>
                <a:spcPts val="300"/>
              </a:spcBef>
              <a:spcAft>
                <a:spcPct val="0"/>
              </a:spcAft>
            </a:pPr>
            <a:r>
              <a:rPr lang="en-GB" sz="2000">
                <a:latin typeface="Arial" panose="020B0604020202020204" pitchFamily="34" charset="0"/>
              </a:rPr>
              <a:t>Algorithm framework will be further developed to include thermal IR channels and made applicable to other sensors as well (METImage, OLCI and SLSTR)</a:t>
            </a:r>
            <a:endParaRPr lang="en-GB" sz="2000"/>
          </a:p>
          <a:p>
            <a:pPr algn="just">
              <a:spcBef>
                <a:spcPts val="1200"/>
              </a:spcBef>
              <a:spcAft>
                <a:spcPts val="600"/>
              </a:spcAft>
            </a:pPr>
            <a:r>
              <a:rPr lang="en-GB" sz="2000">
                <a:ea typeface="Times New Roman" panose="02020603050405020304" pitchFamily="18" charset="0"/>
              </a:rPr>
              <a:t>Study on Convective Updraught Detection (CUD) in preparation for potential MTG-I RSS L2</a:t>
            </a:r>
            <a:endParaRPr lang="en-GB" sz="2000"/>
          </a:p>
          <a:p>
            <a:pPr algn="just">
              <a:spcBef>
                <a:spcPts val="1200"/>
              </a:spcBef>
              <a:spcAft>
                <a:spcPts val="600"/>
              </a:spcAft>
            </a:pPr>
            <a:r>
              <a:rPr lang="en-GB" sz="2000"/>
              <a:t>Contract for snow detection and snow extent retrieval kicked off in June 2024.</a:t>
            </a:r>
          </a:p>
          <a:p>
            <a:pPr algn="just">
              <a:spcAft>
                <a:spcPts val="600"/>
              </a:spcAft>
            </a:pPr>
            <a:r>
              <a:rPr lang="en-GB" sz="2000"/>
              <a:t>F</a:t>
            </a:r>
            <a:r>
              <a:rPr lang="en-GB" sz="2000">
                <a:latin typeface="Arial" panose="020B0604020202020204" pitchFamily="34" charset="0"/>
              </a:rPr>
              <a:t>lood detection based on NOAA/ABI product – kick-off in July 2025.</a:t>
            </a:r>
          </a:p>
          <a:p>
            <a:pPr algn="just">
              <a:spcAft>
                <a:spcPts val="600"/>
              </a:spcAft>
            </a:pPr>
            <a:r>
              <a:rPr lang="en-GB" sz="2000"/>
              <a:t>Ocean colour retrieval, CH4 retrieval for large plumes, aerosol retrieval, …</a:t>
            </a:r>
            <a:endParaRPr lang="en-GB" sz="2000">
              <a:latin typeface="Arial" panose="020B0604020202020204" pitchFamily="34" charset="0"/>
            </a:endParaRPr>
          </a:p>
          <a:p>
            <a:pPr lvl="1" algn="just">
              <a:spcAft>
                <a:spcPts val="600"/>
              </a:spcAft>
            </a:pPr>
            <a:endParaRPr lang="en-GB" sz="1400" b="1">
              <a:effectLst/>
              <a:ea typeface="Times New Roman" panose="02020603050405020304" pitchFamily="18" charset="0"/>
            </a:endParaRPr>
          </a:p>
          <a:p>
            <a:pPr marL="0" lvl="0" indent="0" algn="just">
              <a:spcAft>
                <a:spcPts val="600"/>
              </a:spcAft>
              <a:buNone/>
            </a:pPr>
            <a:endParaRPr lang="en-GB" sz="1800">
              <a:ea typeface="Times New Roman" panose="02020603050405020304" pitchFamily="18" charset="0"/>
            </a:endParaRPr>
          </a:p>
          <a:p>
            <a:pPr lvl="0" algn="just">
              <a:spcAft>
                <a:spcPts val="600"/>
              </a:spcAft>
            </a:pPr>
            <a:endParaRPr lang="en-GB" sz="1800">
              <a:ea typeface="Times New Roman" panose="02020603050405020304" pitchFamily="18" charset="0"/>
            </a:endParaRPr>
          </a:p>
          <a:p>
            <a:pPr lvl="0" algn="just">
              <a:spcAft>
                <a:spcPts val="600"/>
              </a:spcAft>
            </a:pPr>
            <a:endParaRPr lang="en-GB" sz="180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GB" sz="180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GB" sz="180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GB" sz="1800">
              <a:effectLst/>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IE" sz="1800">
              <a:effectLst/>
              <a:ea typeface="Times New Roman" panose="02020603050405020304" pitchFamily="18" charset="0"/>
            </a:endParaRPr>
          </a:p>
        </p:txBody>
      </p:sp>
      <p:pic>
        <p:nvPicPr>
          <p:cNvPr id="4" name="Picture 3">
            <a:extLst>
              <a:ext uri="{FF2B5EF4-FFF2-40B4-BE49-F238E27FC236}">
                <a16:creationId xmlns:a16="http://schemas.microsoft.com/office/drawing/2014/main" id="{59EAB2BF-D5C8-941D-ACC1-94F8DD50F43F}"/>
              </a:ext>
            </a:extLst>
          </p:cNvPr>
          <p:cNvPicPr>
            <a:picLocks noChangeAspect="1"/>
          </p:cNvPicPr>
          <p:nvPr/>
        </p:nvPicPr>
        <p:blipFill>
          <a:blip r:embed="rId2"/>
          <a:stretch>
            <a:fillRect/>
          </a:stretch>
        </p:blipFill>
        <p:spPr>
          <a:xfrm>
            <a:off x="8326048" y="1320478"/>
            <a:ext cx="3720899" cy="4900576"/>
          </a:xfrm>
          <a:prstGeom prst="rect">
            <a:avLst/>
          </a:prstGeom>
        </p:spPr>
      </p:pic>
    </p:spTree>
    <p:extLst>
      <p:ext uri="{BB962C8B-B14F-4D97-AF65-F5344CB8AC3E}">
        <p14:creationId xmlns:p14="http://schemas.microsoft.com/office/powerpoint/2010/main" val="27734367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BDA20-4A63-6204-ADFF-DBF1D4149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99E49-3205-AEFE-555F-D8F748C2E718}"/>
              </a:ext>
            </a:extLst>
          </p:cNvPr>
          <p:cNvSpPr>
            <a:spLocks noGrp="1"/>
          </p:cNvSpPr>
          <p:nvPr>
            <p:ph type="title"/>
          </p:nvPr>
        </p:nvSpPr>
        <p:spPr/>
        <p:txBody>
          <a:bodyPr/>
          <a:lstStyle/>
          <a:p>
            <a:r>
              <a:rPr lang="en-US"/>
              <a:t>Summary</a:t>
            </a:r>
          </a:p>
        </p:txBody>
      </p:sp>
      <p:graphicFrame>
        <p:nvGraphicFramePr>
          <p:cNvPr id="5" name="Diagram 4">
            <a:extLst>
              <a:ext uri="{FF2B5EF4-FFF2-40B4-BE49-F238E27FC236}">
                <a16:creationId xmlns:a16="http://schemas.microsoft.com/office/drawing/2014/main" id="{67CDDF17-EE51-E1F5-DEEC-7E687EC40670}"/>
              </a:ext>
            </a:extLst>
          </p:cNvPr>
          <p:cNvGraphicFramePr/>
          <p:nvPr>
            <p:extLst>
              <p:ext uri="{D42A27DB-BD31-4B8C-83A1-F6EECF244321}">
                <p14:modId xmlns:p14="http://schemas.microsoft.com/office/powerpoint/2010/main" val="722581687"/>
              </p:ext>
            </p:extLst>
          </p:nvPr>
        </p:nvGraphicFramePr>
        <p:xfrm>
          <a:off x="179844" y="957173"/>
          <a:ext cx="791912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2F6C90B4-1815-89EA-4D5D-9C2BC74621FF}"/>
              </a:ext>
            </a:extLst>
          </p:cNvPr>
          <p:cNvGraphicFramePr/>
          <p:nvPr>
            <p:extLst>
              <p:ext uri="{D42A27DB-BD31-4B8C-83A1-F6EECF244321}">
                <p14:modId xmlns:p14="http://schemas.microsoft.com/office/powerpoint/2010/main" val="3956996482"/>
              </p:ext>
            </p:extLst>
          </p:nvPr>
        </p:nvGraphicFramePr>
        <p:xfrm>
          <a:off x="7055263" y="1189126"/>
          <a:ext cx="4919021" cy="49547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C4F252A1-2888-33C4-90F1-D21141B45A88}"/>
              </a:ext>
            </a:extLst>
          </p:cNvPr>
          <p:cNvSpPr txBox="1"/>
          <p:nvPr/>
        </p:nvSpPr>
        <p:spPr>
          <a:xfrm>
            <a:off x="10885714" y="2580903"/>
            <a:ext cx="579005" cy="338554"/>
          </a:xfrm>
          <a:prstGeom prst="rect">
            <a:avLst/>
          </a:prstGeom>
          <a:noFill/>
        </p:spPr>
        <p:txBody>
          <a:bodyPr wrap="none" rtlCol="0">
            <a:spAutoFit/>
          </a:bodyPr>
          <a:lstStyle/>
          <a:p>
            <a:r>
              <a:rPr lang="en-US" sz="1600" b="0" kern="100" spc="-100">
                <a:solidFill>
                  <a:schemeClr val="tx2"/>
                </a:solidFill>
                <a:latin typeface="Arial" panose="020B0604020202020204" pitchFamily="34" charset="0"/>
                <a:ea typeface="Roboto" panose="02000000000000000000" pitchFamily="2" charset="0"/>
                <a:cs typeface="Arial" panose="020B0604020202020204" pitchFamily="34" charset="0"/>
              </a:rPr>
              <a:t>CLM</a:t>
            </a:r>
          </a:p>
        </p:txBody>
      </p:sp>
      <p:sp>
        <p:nvSpPr>
          <p:cNvPr id="7" name="TextBox 6">
            <a:extLst>
              <a:ext uri="{FF2B5EF4-FFF2-40B4-BE49-F238E27FC236}">
                <a16:creationId xmlns:a16="http://schemas.microsoft.com/office/drawing/2014/main" id="{BC0087FF-73B7-685E-29B3-1D21FFAA5454}"/>
              </a:ext>
            </a:extLst>
          </p:cNvPr>
          <p:cNvSpPr txBox="1"/>
          <p:nvPr/>
        </p:nvSpPr>
        <p:spPr>
          <a:xfrm>
            <a:off x="9225270" y="4241470"/>
            <a:ext cx="590226" cy="338554"/>
          </a:xfrm>
          <a:prstGeom prst="rect">
            <a:avLst/>
          </a:prstGeom>
          <a:noFill/>
        </p:spPr>
        <p:txBody>
          <a:bodyPr wrap="none" rtlCol="0">
            <a:spAutoFit/>
          </a:bodyPr>
          <a:lstStyle/>
          <a:p>
            <a:r>
              <a:rPr lang="en-US" sz="1600" b="0" kern="100" spc="-100">
                <a:solidFill>
                  <a:schemeClr val="tx2"/>
                </a:solidFill>
                <a:latin typeface="Arial" panose="020B0604020202020204" pitchFamily="34" charset="0"/>
                <a:ea typeface="Roboto" panose="02000000000000000000" pitchFamily="2" charset="0"/>
                <a:cs typeface="Arial" panose="020B0604020202020204" pitchFamily="34" charset="0"/>
              </a:rPr>
              <a:t>OCA</a:t>
            </a:r>
          </a:p>
        </p:txBody>
      </p:sp>
      <p:sp>
        <p:nvSpPr>
          <p:cNvPr id="8" name="TextBox 7">
            <a:extLst>
              <a:ext uri="{FF2B5EF4-FFF2-40B4-BE49-F238E27FC236}">
                <a16:creationId xmlns:a16="http://schemas.microsoft.com/office/drawing/2014/main" id="{2477A3AF-BDC8-224D-2A9A-DB3106723EE4}"/>
              </a:ext>
            </a:extLst>
          </p:cNvPr>
          <p:cNvSpPr txBox="1"/>
          <p:nvPr/>
        </p:nvSpPr>
        <p:spPr>
          <a:xfrm>
            <a:off x="7508745" y="2580903"/>
            <a:ext cx="590226" cy="338554"/>
          </a:xfrm>
          <a:prstGeom prst="rect">
            <a:avLst/>
          </a:prstGeom>
          <a:noFill/>
        </p:spPr>
        <p:txBody>
          <a:bodyPr wrap="none" rtlCol="0">
            <a:spAutoFit/>
          </a:bodyPr>
          <a:lstStyle/>
          <a:p>
            <a:r>
              <a:rPr lang="en-US" sz="1600" b="0" kern="100" spc="-100">
                <a:solidFill>
                  <a:schemeClr val="tx2"/>
                </a:solidFill>
                <a:latin typeface="Arial" panose="020B0604020202020204" pitchFamily="34" charset="0"/>
                <a:ea typeface="Roboto" panose="02000000000000000000" pitchFamily="2" charset="0"/>
                <a:cs typeface="Arial" panose="020B0604020202020204" pitchFamily="34" charset="0"/>
              </a:rPr>
              <a:t>AMV</a:t>
            </a:r>
          </a:p>
        </p:txBody>
      </p:sp>
      <p:sp>
        <p:nvSpPr>
          <p:cNvPr id="9" name="TextBox 8">
            <a:extLst>
              <a:ext uri="{FF2B5EF4-FFF2-40B4-BE49-F238E27FC236}">
                <a16:creationId xmlns:a16="http://schemas.microsoft.com/office/drawing/2014/main" id="{F313E195-32E4-D5CC-C5AC-77B8ACDD53FF}"/>
              </a:ext>
            </a:extLst>
          </p:cNvPr>
          <p:cNvSpPr txBox="1"/>
          <p:nvPr/>
        </p:nvSpPr>
        <p:spPr>
          <a:xfrm>
            <a:off x="7756653" y="850572"/>
            <a:ext cx="3749744" cy="338554"/>
          </a:xfrm>
          <a:prstGeom prst="rect">
            <a:avLst/>
          </a:prstGeom>
          <a:noFill/>
        </p:spPr>
        <p:txBody>
          <a:bodyPr wrap="none" rtlCol="0">
            <a:spAutoFit/>
          </a:bodyPr>
          <a:lstStyle/>
          <a:p>
            <a:r>
              <a:rPr lang="en-US" sz="1600" b="0" kern="100" spc="-100">
                <a:solidFill>
                  <a:schemeClr val="tx2"/>
                </a:solidFill>
                <a:latin typeface="Bahnschrift Light" panose="020B0502040204020203" pitchFamily="34" charset="0"/>
                <a:ea typeface="Roboto" panose="02000000000000000000" pitchFamily="2" charset="0"/>
              </a:rPr>
              <a:t>Example flow-chart of AMV product retrieval</a:t>
            </a:r>
          </a:p>
        </p:txBody>
      </p:sp>
    </p:spTree>
    <p:extLst>
      <p:ext uri="{BB962C8B-B14F-4D97-AF65-F5344CB8AC3E}">
        <p14:creationId xmlns:p14="http://schemas.microsoft.com/office/powerpoint/2010/main" val="9156360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207D1-4090-9334-357D-693BF5F3FC13}"/>
              </a:ext>
            </a:extLst>
          </p:cNvPr>
          <p:cNvSpPr>
            <a:spLocks noGrp="1"/>
          </p:cNvSpPr>
          <p:nvPr>
            <p:ph type="title"/>
          </p:nvPr>
        </p:nvSpPr>
        <p:spPr/>
        <p:txBody>
          <a:bodyPr/>
          <a:lstStyle/>
          <a:p>
            <a:r>
              <a:rPr lang="en-US"/>
              <a:t>Product User Guides</a:t>
            </a:r>
          </a:p>
        </p:txBody>
      </p:sp>
      <p:sp>
        <p:nvSpPr>
          <p:cNvPr id="3" name="Text Placeholder 2">
            <a:extLst>
              <a:ext uri="{FF2B5EF4-FFF2-40B4-BE49-F238E27FC236}">
                <a16:creationId xmlns:a16="http://schemas.microsoft.com/office/drawing/2014/main" id="{C6FD8786-D013-63BB-49D0-07FC1D60B86F}"/>
              </a:ext>
            </a:extLst>
          </p:cNvPr>
          <p:cNvSpPr>
            <a:spLocks noGrp="1"/>
          </p:cNvSpPr>
          <p:nvPr>
            <p:ph type="body" sz="quarter" idx="10"/>
          </p:nvPr>
        </p:nvSpPr>
        <p:spPr/>
        <p:txBody>
          <a:bodyPr>
            <a:normAutofit fontScale="92500" lnSpcReduction="20000"/>
          </a:bodyPr>
          <a:lstStyle/>
          <a:p>
            <a:pPr marL="0" indent="0">
              <a:spcBef>
                <a:spcPts val="1200"/>
              </a:spcBef>
              <a:buNone/>
            </a:pPr>
            <a:r>
              <a:rPr lang="en-US" sz="2200"/>
              <a:t>Further information can be found in the respective online data guides</a:t>
            </a:r>
          </a:p>
          <a:p>
            <a:pPr>
              <a:spcBef>
                <a:spcPts val="1200"/>
              </a:spcBef>
            </a:pPr>
            <a:r>
              <a:rPr lang="en-US" sz="2200"/>
              <a:t>CLM: </a:t>
            </a:r>
            <a:r>
              <a:rPr lang="en-US" sz="2200">
                <a:hlinkClick r:id="rId2"/>
              </a:rPr>
              <a:t>https://user.eumetsat.int/resources/user-guides/mtg-fci-l2-clm-and-cla-data-guide</a:t>
            </a:r>
            <a:endParaRPr lang="en-US" sz="2200"/>
          </a:p>
          <a:p>
            <a:pPr>
              <a:spcBef>
                <a:spcPts val="1200"/>
              </a:spcBef>
            </a:pPr>
            <a:r>
              <a:rPr lang="en-US" sz="2200"/>
              <a:t>CT: </a:t>
            </a:r>
            <a:r>
              <a:rPr lang="en-US" sz="2200">
                <a:hlinkClick r:id="rId2"/>
              </a:rPr>
              <a:t>https://user.eumetsat.int/resources/user-guides/mtg-fci-l2-clm-and-cla-data-guide</a:t>
            </a:r>
            <a:endParaRPr lang="en-US" sz="2200"/>
          </a:p>
          <a:p>
            <a:pPr>
              <a:spcBef>
                <a:spcPts val="1200"/>
              </a:spcBef>
            </a:pPr>
            <a:r>
              <a:rPr lang="en-US" sz="2200"/>
              <a:t>CTTH: </a:t>
            </a:r>
            <a:r>
              <a:rPr lang="en-US" sz="2200">
                <a:hlinkClick r:id="rId2"/>
              </a:rPr>
              <a:t>https://user.eumetsat.int/resources/user-guides/mtg-fci-l2-clm-and-cla-data-guide</a:t>
            </a:r>
            <a:endParaRPr lang="en-US" sz="2200"/>
          </a:p>
          <a:p>
            <a:pPr>
              <a:spcBef>
                <a:spcPts val="1200"/>
              </a:spcBef>
            </a:pPr>
            <a:r>
              <a:rPr lang="en-US" sz="2200"/>
              <a:t>OCA: </a:t>
            </a:r>
            <a:r>
              <a:rPr lang="en-US" sz="2200">
                <a:hlinkClick r:id="rId3"/>
              </a:rPr>
              <a:t>https://user.eumetsat.int/resources/user-guides/mtg-fci-l2-oca-data-guide</a:t>
            </a:r>
            <a:endParaRPr lang="en-US" sz="2200"/>
          </a:p>
          <a:p>
            <a:pPr>
              <a:spcBef>
                <a:spcPts val="1200"/>
              </a:spcBef>
            </a:pPr>
            <a:r>
              <a:rPr lang="en-US" sz="2200"/>
              <a:t>GII: </a:t>
            </a:r>
            <a:r>
              <a:rPr lang="en-US" sz="2200">
                <a:hlinkClick r:id="rId4"/>
              </a:rPr>
              <a:t>https://user.eumetsat.int/resources/user-guides/mtg-fci-l2-gii-data-guide</a:t>
            </a:r>
            <a:endParaRPr lang="en-US" sz="2200"/>
          </a:p>
          <a:p>
            <a:pPr>
              <a:spcBef>
                <a:spcPts val="1200"/>
              </a:spcBef>
            </a:pPr>
            <a:r>
              <a:rPr lang="en-US" sz="2200"/>
              <a:t>ASR: </a:t>
            </a:r>
            <a:r>
              <a:rPr lang="en-US" sz="2200">
                <a:hlinkClick r:id="rId5"/>
              </a:rPr>
              <a:t>https://user.eumetsat.int/resources/user-guides/mtg-fci-l2-asr-data-guide</a:t>
            </a:r>
            <a:endParaRPr lang="en-US" sz="2200"/>
          </a:p>
          <a:p>
            <a:pPr>
              <a:spcBef>
                <a:spcPts val="1200"/>
              </a:spcBef>
            </a:pPr>
            <a:r>
              <a:rPr lang="en-US" sz="2200"/>
              <a:t>AMV: </a:t>
            </a:r>
            <a:r>
              <a:rPr lang="en-US" sz="2200">
                <a:hlinkClick r:id="rId6"/>
              </a:rPr>
              <a:t>https://user.eumetsat.int/resources/user-guides/mtg-fci-l2-amv-data-guide</a:t>
            </a:r>
            <a:endParaRPr lang="en-US" sz="2200"/>
          </a:p>
          <a:p>
            <a:pPr>
              <a:spcBef>
                <a:spcPts val="1200"/>
              </a:spcBef>
            </a:pPr>
            <a:r>
              <a:rPr lang="en-US" sz="2200"/>
              <a:t>OLR: </a:t>
            </a:r>
            <a:r>
              <a:rPr lang="en-US" sz="2200">
                <a:hlinkClick r:id="rId7"/>
              </a:rPr>
              <a:t>https://user.eumetsat.int/resources/user-guides/mtg-fci-l2-olr-data-guide</a:t>
            </a:r>
            <a:endParaRPr lang="en-US" sz="2200"/>
          </a:p>
          <a:p>
            <a:pPr>
              <a:spcBef>
                <a:spcPts val="1200"/>
              </a:spcBef>
            </a:pPr>
            <a:r>
              <a:rPr lang="en-US" sz="2200"/>
              <a:t>CRM: </a:t>
            </a:r>
            <a:r>
              <a:rPr lang="en-US" sz="2200" i="1">
                <a:solidFill>
                  <a:schemeClr val="accent4">
                    <a:lumMod val="40000"/>
                    <a:lumOff val="60000"/>
                  </a:schemeClr>
                </a:solidFill>
              </a:rPr>
              <a:t>Coming soon</a:t>
            </a:r>
          </a:p>
          <a:p>
            <a:pPr>
              <a:spcBef>
                <a:spcPts val="1200"/>
              </a:spcBef>
            </a:pPr>
            <a:r>
              <a:rPr lang="en-US" sz="2200"/>
              <a:t>FIR: </a:t>
            </a:r>
            <a:r>
              <a:rPr lang="en-US" sz="2200" i="1">
                <a:solidFill>
                  <a:schemeClr val="accent4">
                    <a:lumMod val="40000"/>
                    <a:lumOff val="60000"/>
                  </a:schemeClr>
                </a:solidFill>
              </a:rPr>
              <a:t>Coming soon</a:t>
            </a:r>
          </a:p>
          <a:p>
            <a:pPr marL="0" indent="0">
              <a:spcBef>
                <a:spcPts val="1200"/>
              </a:spcBef>
              <a:buNone/>
            </a:pPr>
            <a:endParaRPr lang="en-US" sz="2200" i="1">
              <a:solidFill>
                <a:schemeClr val="bg1">
                  <a:lumMod val="25000"/>
                  <a:lumOff val="75000"/>
                </a:schemeClr>
              </a:solidFill>
            </a:endParaRPr>
          </a:p>
          <a:p>
            <a:pPr marL="0" indent="0">
              <a:spcBef>
                <a:spcPts val="1200"/>
              </a:spcBef>
              <a:buNone/>
            </a:pPr>
            <a:r>
              <a:rPr lang="en-US" sz="2200" i="1">
                <a:solidFill>
                  <a:schemeClr val="bg1">
                    <a:lumMod val="25000"/>
                    <a:lumOff val="75000"/>
                  </a:schemeClr>
                </a:solidFill>
              </a:rPr>
              <a:t>Detailed public validation reports to be released once products are declared operational</a:t>
            </a:r>
          </a:p>
        </p:txBody>
      </p:sp>
      <p:pic>
        <p:nvPicPr>
          <p:cNvPr id="5" name="Picture 4">
            <a:extLst>
              <a:ext uri="{FF2B5EF4-FFF2-40B4-BE49-F238E27FC236}">
                <a16:creationId xmlns:a16="http://schemas.microsoft.com/office/drawing/2014/main" id="{5DAB5527-ADF6-257A-CA18-4C3805E0350D}"/>
              </a:ext>
            </a:extLst>
          </p:cNvPr>
          <p:cNvPicPr>
            <a:picLocks noChangeAspect="1"/>
          </p:cNvPicPr>
          <p:nvPr/>
        </p:nvPicPr>
        <p:blipFill>
          <a:blip r:embed="rId8"/>
          <a:stretch>
            <a:fillRect/>
          </a:stretch>
        </p:blipFill>
        <p:spPr>
          <a:xfrm>
            <a:off x="9513769" y="1027215"/>
            <a:ext cx="2486713" cy="4803569"/>
          </a:xfrm>
          <a:prstGeom prst="rect">
            <a:avLst/>
          </a:prstGeom>
          <a:ln w="12700">
            <a:solidFill>
              <a:schemeClr val="tx2"/>
            </a:solidFill>
          </a:ln>
          <a:effectLst>
            <a:outerShdw blurRad="317500" dist="101600" dir="2700000" algn="tl" rotWithShape="0">
              <a:srgbClr val="002060">
                <a:alpha val="42000"/>
              </a:srgbClr>
            </a:outerShdw>
          </a:effectLst>
        </p:spPr>
      </p:pic>
    </p:spTree>
    <p:extLst>
      <p:ext uri="{BB962C8B-B14F-4D97-AF65-F5344CB8AC3E}">
        <p14:creationId xmlns:p14="http://schemas.microsoft.com/office/powerpoint/2010/main" val="173094573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6308436" y="1237673"/>
            <a:ext cx="5463956" cy="5164431"/>
          </a:xfrm>
        </p:spPr>
        <p:txBody>
          <a:bodyPr anchor="ctr"/>
          <a:lstStyle/>
          <a:p>
            <a:pPr marL="0" indent="0">
              <a:buNone/>
            </a:pPr>
            <a:r>
              <a:rPr lang="en-GB" sz="2400" b="1" spc="0"/>
              <a:t>Thank you!</a:t>
            </a:r>
          </a:p>
          <a:p>
            <a:pPr marL="0" indent="0">
              <a:buNone/>
            </a:pPr>
            <a:r>
              <a:rPr lang="en-GB" sz="2000" spc="0">
                <a:ea typeface="Roboto Light" panose="02000000000000000000" pitchFamily="2" charset="0"/>
              </a:rPr>
              <a:t>Questions are welcome.</a:t>
            </a:r>
          </a:p>
        </p:txBody>
      </p:sp>
    </p:spTree>
    <p:extLst>
      <p:ext uri="{BB962C8B-B14F-4D97-AF65-F5344CB8AC3E}">
        <p14:creationId xmlns:p14="http://schemas.microsoft.com/office/powerpoint/2010/main" val="18814921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8E20-840E-192E-D509-28D000F83581}"/>
              </a:ext>
            </a:extLst>
          </p:cNvPr>
          <p:cNvSpPr>
            <a:spLocks noGrp="1"/>
          </p:cNvSpPr>
          <p:nvPr>
            <p:ph type="title"/>
          </p:nvPr>
        </p:nvSpPr>
        <p:spPr/>
        <p:txBody>
          <a:bodyPr/>
          <a:lstStyle/>
          <a:p>
            <a:r>
              <a:rPr lang="en-GB"/>
              <a:t>Cloud Mask (CLM)</a:t>
            </a:r>
            <a:endParaRPr lang="en-IE"/>
          </a:p>
        </p:txBody>
      </p:sp>
      <p:sp>
        <p:nvSpPr>
          <p:cNvPr id="3" name="Text Placeholder 2">
            <a:extLst>
              <a:ext uri="{FF2B5EF4-FFF2-40B4-BE49-F238E27FC236}">
                <a16:creationId xmlns:a16="http://schemas.microsoft.com/office/drawing/2014/main" id="{F4D63B3E-822C-8B99-4A71-417EDF2D52F5}"/>
              </a:ext>
            </a:extLst>
          </p:cNvPr>
          <p:cNvSpPr>
            <a:spLocks noGrp="1"/>
          </p:cNvSpPr>
          <p:nvPr>
            <p:ph type="body" sz="quarter" idx="10"/>
          </p:nvPr>
        </p:nvSpPr>
        <p:spPr>
          <a:xfrm>
            <a:off x="145053" y="1139429"/>
            <a:ext cx="7594863" cy="4372371"/>
          </a:xfrm>
        </p:spPr>
        <p:txBody>
          <a:bodyPr>
            <a:normAutofit/>
          </a:bodyPr>
          <a:lstStyle/>
          <a:p>
            <a:pPr>
              <a:spcBef>
                <a:spcPts val="1200"/>
              </a:spcBef>
            </a:pPr>
            <a:r>
              <a:rPr lang="en-GB" sz="2400"/>
              <a:t>Detection of clouds, dust, ash and cloud-free ice/snow</a:t>
            </a:r>
          </a:p>
          <a:p>
            <a:pPr>
              <a:spcBef>
                <a:spcPts val="1200"/>
              </a:spcBef>
            </a:pPr>
            <a:r>
              <a:rPr lang="en-GB" sz="2400"/>
              <a:t>Based on the NWC-SAF cloud mask (CMA) algorithm</a:t>
            </a:r>
          </a:p>
          <a:p>
            <a:pPr>
              <a:spcBef>
                <a:spcPts val="1200"/>
              </a:spcBef>
            </a:pPr>
            <a:r>
              <a:rPr lang="en-GB" sz="2400"/>
              <a:t>Includes a total of 25 spectral tests with both static and dynamic (scene dependent) thresholds</a:t>
            </a:r>
          </a:p>
          <a:p>
            <a:pPr>
              <a:spcBef>
                <a:spcPts val="1200"/>
              </a:spcBef>
            </a:pPr>
            <a:r>
              <a:rPr lang="en-GB" sz="2400"/>
              <a:t>Used as input for most of the other L2 products</a:t>
            </a:r>
          </a:p>
          <a:p>
            <a:pPr>
              <a:spcBef>
                <a:spcPts val="1200"/>
              </a:spcBef>
            </a:pPr>
            <a:r>
              <a:rPr lang="en-GB" sz="2400" b="1"/>
              <a:t>Released with pre-operational status in December 2024</a:t>
            </a:r>
          </a:p>
          <a:p>
            <a:pPr marL="0" indent="0">
              <a:buNone/>
            </a:pPr>
            <a:endParaRPr lang="en-IE"/>
          </a:p>
        </p:txBody>
      </p:sp>
      <p:graphicFrame>
        <p:nvGraphicFramePr>
          <p:cNvPr id="5" name="Table 4">
            <a:extLst>
              <a:ext uri="{FF2B5EF4-FFF2-40B4-BE49-F238E27FC236}">
                <a16:creationId xmlns:a16="http://schemas.microsoft.com/office/drawing/2014/main" id="{FBDFA2D0-2BBE-5A01-C277-BA7481E31A02}"/>
              </a:ext>
            </a:extLst>
          </p:cNvPr>
          <p:cNvGraphicFramePr>
            <a:graphicFrameLocks noGrp="1"/>
          </p:cNvGraphicFramePr>
          <p:nvPr>
            <p:extLst>
              <p:ext uri="{D42A27DB-BD31-4B8C-83A1-F6EECF244321}">
                <p14:modId xmlns:p14="http://schemas.microsoft.com/office/powerpoint/2010/main" val="4058656915"/>
              </p:ext>
            </p:extLst>
          </p:nvPr>
        </p:nvGraphicFramePr>
        <p:xfrm>
          <a:off x="399021" y="5553949"/>
          <a:ext cx="6957695" cy="670560"/>
        </p:xfrm>
        <a:graphic>
          <a:graphicData uri="http://schemas.openxmlformats.org/drawingml/2006/table">
            <a:tbl>
              <a:tblPr firstRow="1" bandRow="1">
                <a:tableStyleId>{21E4AEA4-8DFA-4A89-87EB-49C32662AFE0}</a:tableStyleId>
              </a:tblPr>
              <a:tblGrid>
                <a:gridCol w="1841818">
                  <a:extLst>
                    <a:ext uri="{9D8B030D-6E8A-4147-A177-3AD203B41FA5}">
                      <a16:colId xmlns:a16="http://schemas.microsoft.com/office/drawing/2014/main" val="1513432555"/>
                    </a:ext>
                  </a:extLst>
                </a:gridCol>
                <a:gridCol w="1190942">
                  <a:extLst>
                    <a:ext uri="{9D8B030D-6E8A-4147-A177-3AD203B41FA5}">
                      <a16:colId xmlns:a16="http://schemas.microsoft.com/office/drawing/2014/main" val="3957864323"/>
                    </a:ext>
                  </a:extLst>
                </a:gridCol>
                <a:gridCol w="1579880">
                  <a:extLst>
                    <a:ext uri="{9D8B030D-6E8A-4147-A177-3AD203B41FA5}">
                      <a16:colId xmlns:a16="http://schemas.microsoft.com/office/drawing/2014/main" val="2151702692"/>
                    </a:ext>
                  </a:extLst>
                </a:gridCol>
                <a:gridCol w="2345055">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2×2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 GRIB2</a:t>
                      </a: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pic>
        <p:nvPicPr>
          <p:cNvPr id="7" name="Picture 6" descr="A comparison of the earth and the earth's surface&#10;&#10;Description automatically generated">
            <a:extLst>
              <a:ext uri="{FF2B5EF4-FFF2-40B4-BE49-F238E27FC236}">
                <a16:creationId xmlns:a16="http://schemas.microsoft.com/office/drawing/2014/main" id="{2FB650EA-3C13-0601-B9AE-E8B6AA950EFD}"/>
              </a:ext>
            </a:extLst>
          </p:cNvPr>
          <p:cNvPicPr>
            <a:picLocks noChangeAspect="1"/>
          </p:cNvPicPr>
          <p:nvPr/>
        </p:nvPicPr>
        <p:blipFill>
          <a:blip r:embed="rId2">
            <a:extLst>
              <a:ext uri="{28A0092B-C50C-407E-A947-70E740481C1C}">
                <a14:useLocalDpi xmlns:a14="http://schemas.microsoft.com/office/drawing/2010/main" val="0"/>
              </a:ext>
            </a:extLst>
          </a:blip>
          <a:srcRect t="9296" r="48663"/>
          <a:stretch>
            <a:fillRect/>
          </a:stretch>
        </p:blipFill>
        <p:spPr bwMode="auto">
          <a:xfrm>
            <a:off x="7609288" y="1438256"/>
            <a:ext cx="4287981" cy="4496592"/>
          </a:xfrm>
          <a:prstGeom prst="rect">
            <a:avLst/>
          </a:prstGeom>
          <a:noFill/>
        </p:spPr>
      </p:pic>
      <p:sp>
        <p:nvSpPr>
          <p:cNvPr id="4" name="TextBox 3">
            <a:extLst>
              <a:ext uri="{FF2B5EF4-FFF2-40B4-BE49-F238E27FC236}">
                <a16:creationId xmlns:a16="http://schemas.microsoft.com/office/drawing/2014/main" id="{C406049D-3FB4-7F1B-7C16-16BC9EF9C68C}"/>
              </a:ext>
            </a:extLst>
          </p:cNvPr>
          <p:cNvSpPr txBox="1"/>
          <p:nvPr/>
        </p:nvSpPr>
        <p:spPr>
          <a:xfrm>
            <a:off x="9177231" y="1038146"/>
            <a:ext cx="1282723" cy="400110"/>
          </a:xfrm>
          <a:prstGeom prst="rect">
            <a:avLst/>
          </a:prstGeom>
          <a:no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cloud state</a:t>
            </a:r>
          </a:p>
        </p:txBody>
      </p:sp>
    </p:spTree>
    <p:extLst>
      <p:ext uri="{BB962C8B-B14F-4D97-AF65-F5344CB8AC3E}">
        <p14:creationId xmlns:p14="http://schemas.microsoft.com/office/powerpoint/2010/main" val="22184630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2D5EF-4D4C-B6E0-1C07-2591E0F29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DDE2D-27DB-E9AC-5863-1F441CFD70FA}"/>
              </a:ext>
            </a:extLst>
          </p:cNvPr>
          <p:cNvSpPr>
            <a:spLocks noGrp="1"/>
          </p:cNvSpPr>
          <p:nvPr>
            <p:ph type="title"/>
          </p:nvPr>
        </p:nvSpPr>
        <p:spPr/>
        <p:txBody>
          <a:bodyPr>
            <a:normAutofit/>
          </a:bodyPr>
          <a:lstStyle/>
          <a:p>
            <a:r>
              <a:rPr lang="en-GB"/>
              <a:t>CLM Early validation results</a:t>
            </a:r>
            <a:endParaRPr lang="en-IE"/>
          </a:p>
        </p:txBody>
      </p:sp>
      <p:sp>
        <p:nvSpPr>
          <p:cNvPr id="3" name="Text Placeholder 2">
            <a:extLst>
              <a:ext uri="{FF2B5EF4-FFF2-40B4-BE49-F238E27FC236}">
                <a16:creationId xmlns:a16="http://schemas.microsoft.com/office/drawing/2014/main" id="{D592E403-D34F-C49E-9A64-7DA86E5C4021}"/>
              </a:ext>
            </a:extLst>
          </p:cNvPr>
          <p:cNvSpPr>
            <a:spLocks noGrp="1"/>
          </p:cNvSpPr>
          <p:nvPr>
            <p:ph type="body" sz="quarter" idx="10"/>
          </p:nvPr>
        </p:nvSpPr>
        <p:spPr>
          <a:xfrm>
            <a:off x="145053" y="910829"/>
            <a:ext cx="12046947" cy="5667771"/>
          </a:xfrm>
        </p:spPr>
        <p:txBody>
          <a:bodyPr>
            <a:normAutofit/>
          </a:bodyPr>
          <a:lstStyle/>
          <a:p>
            <a:r>
              <a:rPr lang="en-GB" sz="2400"/>
              <a:t>Improved detection of small-scale clouds wrt. SEVIRI NWC-SAF thanks to better spatial resolution of FCI</a:t>
            </a:r>
            <a:endParaRPr lang="en-IE" sz="2400"/>
          </a:p>
        </p:txBody>
      </p:sp>
      <p:pic>
        <p:nvPicPr>
          <p:cNvPr id="5" name="Picture 4">
            <a:extLst>
              <a:ext uri="{FF2B5EF4-FFF2-40B4-BE49-F238E27FC236}">
                <a16:creationId xmlns:a16="http://schemas.microsoft.com/office/drawing/2014/main" id="{DEC4511E-69CE-1B82-C6DA-F72BBBAF494B}"/>
              </a:ext>
            </a:extLst>
          </p:cNvPr>
          <p:cNvPicPr>
            <a:picLocks noChangeAspect="1"/>
          </p:cNvPicPr>
          <p:nvPr/>
        </p:nvPicPr>
        <p:blipFill>
          <a:blip r:embed="rId2">
            <a:extLst>
              <a:ext uri="{28A0092B-C50C-407E-A947-70E740481C1C}">
                <a14:useLocalDpi xmlns:a14="http://schemas.microsoft.com/office/drawing/2010/main" val="0"/>
              </a:ext>
            </a:extLst>
          </a:blip>
          <a:srcRect t="8698"/>
          <a:stretch>
            <a:fillRect/>
          </a:stretch>
        </p:blipFill>
        <p:spPr bwMode="auto">
          <a:xfrm>
            <a:off x="4259124" y="2162175"/>
            <a:ext cx="7696339" cy="4429126"/>
          </a:xfrm>
          <a:prstGeom prst="rect">
            <a:avLst/>
          </a:prstGeom>
          <a:noFill/>
        </p:spPr>
      </p:pic>
      <p:grpSp>
        <p:nvGrpSpPr>
          <p:cNvPr id="7" name="Group 6">
            <a:extLst>
              <a:ext uri="{FF2B5EF4-FFF2-40B4-BE49-F238E27FC236}">
                <a16:creationId xmlns:a16="http://schemas.microsoft.com/office/drawing/2014/main" id="{C5A25741-26E0-3AAC-AFBF-0B640DA4A4BC}"/>
              </a:ext>
            </a:extLst>
          </p:cNvPr>
          <p:cNvGrpSpPr>
            <a:grpSpLocks noChangeAspect="1"/>
          </p:cNvGrpSpPr>
          <p:nvPr/>
        </p:nvGrpSpPr>
        <p:grpSpPr>
          <a:xfrm>
            <a:off x="581573" y="2162175"/>
            <a:ext cx="3586572" cy="3898444"/>
            <a:chOff x="494522" y="3000256"/>
            <a:chExt cx="1931438" cy="2099387"/>
          </a:xfrm>
        </p:grpSpPr>
        <p:pic>
          <p:nvPicPr>
            <p:cNvPr id="4" name="Picture 3" descr="A map of the earth&#10;&#10;Description automatically generated">
              <a:extLst>
                <a:ext uri="{FF2B5EF4-FFF2-40B4-BE49-F238E27FC236}">
                  <a16:creationId xmlns:a16="http://schemas.microsoft.com/office/drawing/2014/main" id="{28C28FE5-E9C6-A7EB-C7AD-09501E814A91}"/>
                </a:ext>
              </a:extLst>
            </p:cNvPr>
            <p:cNvPicPr>
              <a:picLocks noChangeAspect="1"/>
            </p:cNvPicPr>
            <p:nvPr/>
          </p:nvPicPr>
          <p:blipFill>
            <a:blip r:embed="rId3">
              <a:extLst>
                <a:ext uri="{28A0092B-C50C-407E-A947-70E740481C1C}">
                  <a14:useLocalDpi xmlns:a14="http://schemas.microsoft.com/office/drawing/2010/main" val="0"/>
                </a:ext>
              </a:extLst>
            </a:blip>
            <a:srcRect l="6534" t="27847" r="44545" b="29428"/>
            <a:stretch>
              <a:fillRect/>
            </a:stretch>
          </p:blipFill>
          <p:spPr bwMode="auto">
            <a:xfrm>
              <a:off x="494522" y="3000256"/>
              <a:ext cx="1931438" cy="2099387"/>
            </a:xfrm>
            <a:prstGeom prst="rect">
              <a:avLst/>
            </a:prstGeom>
            <a:noFill/>
            <a:ln>
              <a:noFill/>
            </a:ln>
          </p:spPr>
        </p:pic>
        <p:sp>
          <p:nvSpPr>
            <p:cNvPr id="6" name="Rectangle 5">
              <a:extLst>
                <a:ext uri="{FF2B5EF4-FFF2-40B4-BE49-F238E27FC236}">
                  <a16:creationId xmlns:a16="http://schemas.microsoft.com/office/drawing/2014/main" id="{EAC9E2D4-3A7E-5BA3-1B8F-B35E2A4D0E07}"/>
                </a:ext>
              </a:extLst>
            </p:cNvPr>
            <p:cNvSpPr/>
            <p:nvPr/>
          </p:nvSpPr>
          <p:spPr bwMode="auto">
            <a:xfrm>
              <a:off x="965675" y="3144853"/>
              <a:ext cx="752030" cy="675118"/>
            </a:xfrm>
            <a:prstGeom prst="rect">
              <a:avLst/>
            </a:prstGeom>
            <a:noFill/>
            <a:ln w="19050" cap="flat" cmpd="sng" algn="ctr">
              <a:solidFill>
                <a:schemeClr val="accent6">
                  <a:lumMod val="2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pPr>
              <a:endParaRPr kumimoji="0" lang="en-IE" sz="900" b="1" i="0" u="none" strike="noStrike" cap="none" normalizeH="0" baseline="0">
                <a:ln>
                  <a:noFill/>
                </a:ln>
                <a:solidFill>
                  <a:schemeClr val="bg1"/>
                </a:solidFill>
                <a:effectLst/>
                <a:latin typeface="Tahoma" pitchFamily="34" charset="0"/>
              </a:endParaRPr>
            </a:p>
          </p:txBody>
        </p:sp>
      </p:grpSp>
    </p:spTree>
    <p:extLst>
      <p:ext uri="{BB962C8B-B14F-4D97-AF65-F5344CB8AC3E}">
        <p14:creationId xmlns:p14="http://schemas.microsoft.com/office/powerpoint/2010/main" val="34973505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61ED-1077-8643-B0F5-95DF17149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C980-AC22-6706-244E-181D641FC5A7}"/>
              </a:ext>
            </a:extLst>
          </p:cNvPr>
          <p:cNvSpPr>
            <a:spLocks noGrp="1"/>
          </p:cNvSpPr>
          <p:nvPr>
            <p:ph type="title"/>
          </p:nvPr>
        </p:nvSpPr>
        <p:spPr/>
        <p:txBody>
          <a:bodyPr>
            <a:normAutofit/>
          </a:bodyPr>
          <a:lstStyle/>
          <a:p>
            <a:r>
              <a:rPr lang="en-US"/>
              <a:t>CLM Upcoming improvements in the pipeline</a:t>
            </a:r>
          </a:p>
        </p:txBody>
      </p:sp>
      <p:sp>
        <p:nvSpPr>
          <p:cNvPr id="3" name="Text Placeholder 2">
            <a:extLst>
              <a:ext uri="{FF2B5EF4-FFF2-40B4-BE49-F238E27FC236}">
                <a16:creationId xmlns:a16="http://schemas.microsoft.com/office/drawing/2014/main" id="{DD8A4B2C-9129-6FEB-168C-D38D5E55945C}"/>
              </a:ext>
            </a:extLst>
          </p:cNvPr>
          <p:cNvSpPr>
            <a:spLocks noGrp="1"/>
          </p:cNvSpPr>
          <p:nvPr>
            <p:ph type="body" sz="quarter" idx="10"/>
          </p:nvPr>
        </p:nvSpPr>
        <p:spPr>
          <a:xfrm>
            <a:off x="145054" y="1139429"/>
            <a:ext cx="6900972" cy="5262675"/>
          </a:xfrm>
        </p:spPr>
        <p:txBody>
          <a:bodyPr>
            <a:normAutofit fontScale="62500" lnSpcReduction="20000"/>
          </a:bodyPr>
          <a:lstStyle/>
          <a:p>
            <a:r>
              <a:rPr lang="en-US"/>
              <a:t>Several remaining anomalies have been resolved during spring 2025 and are currently being finalized:</a:t>
            </a:r>
          </a:p>
          <a:p>
            <a:pPr lvl="1"/>
            <a:r>
              <a:rPr lang="en-US"/>
              <a:t>Update of static data files (surface type, distance to coast and BRF LUT) using recent VIIRS IGBP surface classification data.</a:t>
            </a:r>
          </a:p>
          <a:p>
            <a:pPr lvl="1"/>
            <a:r>
              <a:rPr lang="en-US"/>
              <a:t>Low-cloud restoral at twilight including spatial expansion for improved twilight fog detection where IR3.8 signal becomes ambiguous. </a:t>
            </a:r>
            <a:r>
              <a:rPr lang="en-US" b="1"/>
              <a:t>Tuning ongoing</a:t>
            </a:r>
          </a:p>
          <a:p>
            <a:pPr lvl="1"/>
            <a:r>
              <a:rPr lang="en-US"/>
              <a:t>Improved daytime detection of fractional/small cumulus cloud over land</a:t>
            </a:r>
          </a:p>
          <a:p>
            <a:pPr lvl="1"/>
            <a:r>
              <a:rPr lang="en-US"/>
              <a:t>Removal of coastal false alarms and “noise” pixels</a:t>
            </a:r>
          </a:p>
          <a:p>
            <a:pPr lvl="1"/>
            <a:r>
              <a:rPr lang="en-US"/>
              <a:t>Further fine tuning of all tests to optimize POD and FAR.</a:t>
            </a:r>
          </a:p>
          <a:p>
            <a:pPr lvl="1"/>
            <a:r>
              <a:rPr lang="en-US"/>
              <a:t>Improved processing stability</a:t>
            </a:r>
          </a:p>
          <a:p>
            <a:pPr marL="562722" lvl="1" indent="0">
              <a:buNone/>
            </a:pPr>
            <a:endParaRPr lang="en-US"/>
          </a:p>
          <a:p>
            <a:r>
              <a:rPr lang="en-US" b="1"/>
              <a:t>Target is to deploy these improvements and release CLM with </a:t>
            </a:r>
            <a:r>
              <a:rPr lang="en-US" b="1">
                <a:solidFill>
                  <a:schemeClr val="accent2"/>
                </a:solidFill>
              </a:rPr>
              <a:t>operational</a:t>
            </a:r>
            <a:r>
              <a:rPr lang="en-US" b="1"/>
              <a:t> status in 2025/Q3.</a:t>
            </a:r>
          </a:p>
          <a:p>
            <a:endParaRPr lang="en-US" b="1"/>
          </a:p>
          <a:p>
            <a:r>
              <a:rPr lang="en-US"/>
              <a:t>Detection of snow/ice, dust and ash and further improvements out outstanding issues to come later.</a:t>
            </a:r>
          </a:p>
          <a:p>
            <a:endParaRPr lang="en-US"/>
          </a:p>
        </p:txBody>
      </p:sp>
      <p:pic>
        <p:nvPicPr>
          <p:cNvPr id="5" name="Picture 4">
            <a:extLst>
              <a:ext uri="{FF2B5EF4-FFF2-40B4-BE49-F238E27FC236}">
                <a16:creationId xmlns:a16="http://schemas.microsoft.com/office/drawing/2014/main" id="{CEBB7792-B65B-C7D4-3C9D-016A6C2E8851}"/>
              </a:ext>
            </a:extLst>
          </p:cNvPr>
          <p:cNvPicPr>
            <a:picLocks noChangeAspect="1"/>
          </p:cNvPicPr>
          <p:nvPr/>
        </p:nvPicPr>
        <p:blipFill>
          <a:blip r:embed="rId2"/>
          <a:stretch>
            <a:fillRect/>
          </a:stretch>
        </p:blipFill>
        <p:spPr>
          <a:xfrm>
            <a:off x="7625362" y="4523990"/>
            <a:ext cx="4129551" cy="1959394"/>
          </a:xfrm>
          <a:prstGeom prst="rect">
            <a:avLst/>
          </a:prstGeom>
          <a:ln>
            <a:solidFill>
              <a:schemeClr val="tx2"/>
            </a:solidFill>
          </a:ln>
        </p:spPr>
      </p:pic>
      <p:pic>
        <p:nvPicPr>
          <p:cNvPr id="7" name="Picture 6">
            <a:extLst>
              <a:ext uri="{FF2B5EF4-FFF2-40B4-BE49-F238E27FC236}">
                <a16:creationId xmlns:a16="http://schemas.microsoft.com/office/drawing/2014/main" id="{E2D0AC43-EF47-E3AC-DEAD-928DE0ADA7C0}"/>
              </a:ext>
            </a:extLst>
          </p:cNvPr>
          <p:cNvPicPr>
            <a:picLocks noChangeAspect="1"/>
          </p:cNvPicPr>
          <p:nvPr/>
        </p:nvPicPr>
        <p:blipFill>
          <a:blip r:embed="rId3"/>
          <a:stretch>
            <a:fillRect/>
          </a:stretch>
        </p:blipFill>
        <p:spPr>
          <a:xfrm>
            <a:off x="7625362" y="2688255"/>
            <a:ext cx="4129551" cy="1845944"/>
          </a:xfrm>
          <a:prstGeom prst="rect">
            <a:avLst/>
          </a:prstGeom>
          <a:ln>
            <a:solidFill>
              <a:schemeClr val="tx2"/>
            </a:solidFill>
          </a:ln>
        </p:spPr>
      </p:pic>
      <p:pic>
        <p:nvPicPr>
          <p:cNvPr id="9" name="Picture 8">
            <a:extLst>
              <a:ext uri="{FF2B5EF4-FFF2-40B4-BE49-F238E27FC236}">
                <a16:creationId xmlns:a16="http://schemas.microsoft.com/office/drawing/2014/main" id="{CA9FD2EF-CE28-5376-C4B8-9D56B92DAACD}"/>
              </a:ext>
            </a:extLst>
          </p:cNvPr>
          <p:cNvPicPr>
            <a:picLocks noChangeAspect="1"/>
          </p:cNvPicPr>
          <p:nvPr/>
        </p:nvPicPr>
        <p:blipFill>
          <a:blip r:embed="rId4"/>
          <a:stretch>
            <a:fillRect/>
          </a:stretch>
        </p:blipFill>
        <p:spPr>
          <a:xfrm>
            <a:off x="7625362" y="701443"/>
            <a:ext cx="4129551" cy="1986812"/>
          </a:xfrm>
          <a:prstGeom prst="rect">
            <a:avLst/>
          </a:prstGeom>
          <a:ln>
            <a:solidFill>
              <a:schemeClr val="tx2"/>
            </a:solidFill>
          </a:ln>
        </p:spPr>
      </p:pic>
      <p:sp>
        <p:nvSpPr>
          <p:cNvPr id="10" name="TextBox 9">
            <a:extLst>
              <a:ext uri="{FF2B5EF4-FFF2-40B4-BE49-F238E27FC236}">
                <a16:creationId xmlns:a16="http://schemas.microsoft.com/office/drawing/2014/main" id="{58308929-0E8D-ED54-9537-133FBAF544A3}"/>
              </a:ext>
            </a:extLst>
          </p:cNvPr>
          <p:cNvSpPr txBox="1"/>
          <p:nvPr/>
        </p:nvSpPr>
        <p:spPr>
          <a:xfrm>
            <a:off x="7593896" y="2349701"/>
            <a:ext cx="3233449" cy="338554"/>
          </a:xfrm>
          <a:prstGeom prst="rect">
            <a:avLst/>
          </a:prstGeom>
          <a:noFill/>
        </p:spPr>
        <p:txBody>
          <a:bodyPr wrap="none" rtlCol="0">
            <a:spAutoFit/>
          </a:bodyPr>
          <a:lstStyle/>
          <a:p>
            <a:r>
              <a:rPr lang="en-US" sz="1600" b="0" kern="100" spc="-100">
                <a:solidFill>
                  <a:schemeClr val="accent2">
                    <a:lumMod val="60000"/>
                    <a:lumOff val="40000"/>
                  </a:schemeClr>
                </a:solidFill>
                <a:latin typeface="Arial" panose="020B0604020202020204" pitchFamily="34" charset="0"/>
                <a:ea typeface="Roboto" panose="02000000000000000000" pitchFamily="2" charset="0"/>
                <a:cs typeface="Arial" panose="020B0604020202020204" pitchFamily="34" charset="0"/>
              </a:rPr>
              <a:t>L1C True Color RGB with IR.5 at night </a:t>
            </a:r>
          </a:p>
        </p:txBody>
      </p:sp>
      <p:sp>
        <p:nvSpPr>
          <p:cNvPr id="11" name="TextBox 10">
            <a:extLst>
              <a:ext uri="{FF2B5EF4-FFF2-40B4-BE49-F238E27FC236}">
                <a16:creationId xmlns:a16="http://schemas.microsoft.com/office/drawing/2014/main" id="{A26F4770-FC8D-8240-2338-EC63D2621537}"/>
              </a:ext>
            </a:extLst>
          </p:cNvPr>
          <p:cNvSpPr txBox="1"/>
          <p:nvPr/>
        </p:nvSpPr>
        <p:spPr>
          <a:xfrm>
            <a:off x="7625362" y="4185436"/>
            <a:ext cx="1342034" cy="338554"/>
          </a:xfrm>
          <a:prstGeom prst="rect">
            <a:avLst/>
          </a:prstGeom>
          <a:noFill/>
        </p:spPr>
        <p:txBody>
          <a:bodyPr wrap="none" rtlCol="0">
            <a:spAutoFit/>
          </a:bodyPr>
          <a:lstStyle/>
          <a:p>
            <a:r>
              <a:rPr lang="en-US" sz="1600" b="0" kern="100" spc="-100">
                <a:solidFill>
                  <a:schemeClr val="accent2">
                    <a:lumMod val="60000"/>
                    <a:lumOff val="40000"/>
                  </a:schemeClr>
                </a:solidFill>
                <a:latin typeface="Arial" panose="020B0604020202020204" pitchFamily="34" charset="0"/>
                <a:ea typeface="Roboto" panose="02000000000000000000" pitchFamily="2" charset="0"/>
                <a:cs typeface="Arial" panose="020B0604020202020204" pitchFamily="34" charset="0"/>
              </a:rPr>
              <a:t>L1C DustRGB</a:t>
            </a:r>
          </a:p>
        </p:txBody>
      </p:sp>
      <p:sp>
        <p:nvSpPr>
          <p:cNvPr id="12" name="TextBox 11">
            <a:extLst>
              <a:ext uri="{FF2B5EF4-FFF2-40B4-BE49-F238E27FC236}">
                <a16:creationId xmlns:a16="http://schemas.microsoft.com/office/drawing/2014/main" id="{B5914E0F-1C34-E000-8454-E3D35DB080A1}"/>
              </a:ext>
            </a:extLst>
          </p:cNvPr>
          <p:cNvSpPr txBox="1"/>
          <p:nvPr/>
        </p:nvSpPr>
        <p:spPr>
          <a:xfrm>
            <a:off x="7614216" y="6200657"/>
            <a:ext cx="4145687" cy="307777"/>
          </a:xfrm>
          <a:prstGeom prst="rect">
            <a:avLst/>
          </a:prstGeom>
          <a:solidFill>
            <a:srgbClr val="FFFFFF">
              <a:alpha val="47843"/>
            </a:srgbClr>
          </a:solidFill>
        </p:spPr>
        <p:txBody>
          <a:bodyPr wrap="none" rtlCol="0">
            <a:spAutoFit/>
          </a:bodyPr>
          <a:lstStyle/>
          <a:p>
            <a:r>
              <a:rPr lang="en-US" sz="1400" b="0" kern="100" spc="-10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L2 CLM restoral of low clouds at twilight – </a:t>
            </a:r>
            <a:r>
              <a:rPr lang="en-US" sz="1400" b="0" kern="100" spc="-100">
                <a:solidFill>
                  <a:srgbClr val="FF0000"/>
                </a:solidFill>
                <a:latin typeface="Arial" panose="020B0604020202020204" pitchFamily="34" charset="0"/>
                <a:ea typeface="Roboto" panose="02000000000000000000" pitchFamily="2" charset="0"/>
                <a:cs typeface="Arial" panose="020B0604020202020204" pitchFamily="34" charset="0"/>
              </a:rPr>
              <a:t>preliminary results</a:t>
            </a:r>
          </a:p>
        </p:txBody>
      </p:sp>
      <p:graphicFrame>
        <p:nvGraphicFramePr>
          <p:cNvPr id="13" name="Table 12">
            <a:extLst>
              <a:ext uri="{FF2B5EF4-FFF2-40B4-BE49-F238E27FC236}">
                <a16:creationId xmlns:a16="http://schemas.microsoft.com/office/drawing/2014/main" id="{007260DB-DE27-B16A-9D51-136A45340B72}"/>
              </a:ext>
            </a:extLst>
          </p:cNvPr>
          <p:cNvGraphicFramePr>
            <a:graphicFrameLocks noGrp="1"/>
          </p:cNvGraphicFramePr>
          <p:nvPr>
            <p:extLst>
              <p:ext uri="{D42A27DB-BD31-4B8C-83A1-F6EECF244321}">
                <p14:modId xmlns:p14="http://schemas.microsoft.com/office/powerpoint/2010/main" val="683553053"/>
              </p:ext>
            </p:extLst>
          </p:nvPr>
        </p:nvGraphicFramePr>
        <p:xfrm>
          <a:off x="7625362" y="6519041"/>
          <a:ext cx="4129550" cy="182880"/>
        </p:xfrm>
        <a:graphic>
          <a:graphicData uri="http://schemas.openxmlformats.org/drawingml/2006/table">
            <a:tbl>
              <a:tblPr firstRow="1" bandRow="1">
                <a:tableStyleId>{5C22544A-7EE6-4342-B048-85BDC9FD1C3A}</a:tableStyleId>
              </a:tblPr>
              <a:tblGrid>
                <a:gridCol w="411198">
                  <a:extLst>
                    <a:ext uri="{9D8B030D-6E8A-4147-A177-3AD203B41FA5}">
                      <a16:colId xmlns:a16="http://schemas.microsoft.com/office/drawing/2014/main" val="98845060"/>
                    </a:ext>
                  </a:extLst>
                </a:gridCol>
                <a:gridCol w="487680">
                  <a:extLst>
                    <a:ext uri="{9D8B030D-6E8A-4147-A177-3AD203B41FA5}">
                      <a16:colId xmlns:a16="http://schemas.microsoft.com/office/drawing/2014/main" val="977590911"/>
                    </a:ext>
                  </a:extLst>
                </a:gridCol>
                <a:gridCol w="1737360">
                  <a:extLst>
                    <a:ext uri="{9D8B030D-6E8A-4147-A177-3AD203B41FA5}">
                      <a16:colId xmlns:a16="http://schemas.microsoft.com/office/drawing/2014/main" val="1243956008"/>
                    </a:ext>
                  </a:extLst>
                </a:gridCol>
                <a:gridCol w="1493312">
                  <a:extLst>
                    <a:ext uri="{9D8B030D-6E8A-4147-A177-3AD203B41FA5}">
                      <a16:colId xmlns:a16="http://schemas.microsoft.com/office/drawing/2014/main" val="3685168464"/>
                    </a:ext>
                  </a:extLst>
                </a:gridCol>
              </a:tblGrid>
              <a:tr h="0">
                <a:tc>
                  <a:txBody>
                    <a:bodyPr/>
                    <a:lstStyle/>
                    <a:p>
                      <a:r>
                        <a:rPr lang="en-US" sz="600" b="0">
                          <a:latin typeface="Arial" panose="020B0604020202020204" pitchFamily="34" charset="0"/>
                          <a:cs typeface="Arial" panose="020B0604020202020204" pitchFamily="34" charset="0"/>
                        </a:rPr>
                        <a:t>Clear</a:t>
                      </a:r>
                    </a:p>
                  </a:txBody>
                  <a:tcPr>
                    <a:solidFill>
                      <a:schemeClr val="tx1">
                        <a:lumMod val="85000"/>
                      </a:schemeClr>
                    </a:solidFill>
                  </a:tcPr>
                </a:tc>
                <a:tc>
                  <a:txBody>
                    <a:bodyPr/>
                    <a:lstStyle/>
                    <a:p>
                      <a:r>
                        <a:rPr lang="en-US" sz="600" b="0">
                          <a:latin typeface="Arial" panose="020B0604020202020204" pitchFamily="34" charset="0"/>
                          <a:cs typeface="Arial" panose="020B0604020202020204" pitchFamily="34" charset="0"/>
                        </a:rPr>
                        <a:t>Cloudy</a:t>
                      </a:r>
                    </a:p>
                  </a:txBody>
                  <a:tcPr>
                    <a:solidFill>
                      <a:schemeClr val="tx1"/>
                    </a:solidFill>
                  </a:tcPr>
                </a:tc>
                <a:tc>
                  <a:txBody>
                    <a:bodyPr/>
                    <a:lstStyle/>
                    <a:p>
                      <a:r>
                        <a:rPr lang="en-US" sz="600" b="0">
                          <a:latin typeface="Arial" panose="020B0604020202020204" pitchFamily="34" charset="0"/>
                          <a:cs typeface="Arial" panose="020B0604020202020204" pitchFamily="34" charset="0"/>
                        </a:rPr>
                        <a:t>Cloud restored by temporal consistency test</a:t>
                      </a:r>
                    </a:p>
                  </a:txBody>
                  <a:tcPr>
                    <a:solidFill>
                      <a:schemeClr val="bg1">
                        <a:lumMod val="50000"/>
                        <a:lumOff val="50000"/>
                      </a:schemeClr>
                    </a:solidFill>
                  </a:tcPr>
                </a:tc>
                <a:tc>
                  <a:txBody>
                    <a:bodyPr/>
                    <a:lstStyle/>
                    <a:p>
                      <a:pPr marL="0" marR="0" lvl="0" indent="0" algn="l" defTabSz="1125444" rtl="0" eaLnBrk="1" fontAlgn="auto" latinLnBrk="0" hangingPunct="1">
                        <a:lnSpc>
                          <a:spcPct val="100000"/>
                        </a:lnSpc>
                        <a:spcBef>
                          <a:spcPct val="0"/>
                        </a:spcBef>
                        <a:spcAft>
                          <a:spcPct val="0"/>
                        </a:spcAft>
                        <a:buClrTx/>
                        <a:buSzTx/>
                        <a:buFontTx/>
                        <a:buNone/>
                        <a:defRPr/>
                      </a:pPr>
                      <a:r>
                        <a:rPr lang="en-US" sz="600" b="0">
                          <a:latin typeface="Arial" panose="020B0604020202020204" pitchFamily="34" charset="0"/>
                          <a:cs typeface="Arial" panose="020B0604020202020204" pitchFamily="34" charset="0"/>
                        </a:rPr>
                        <a:t>Cloud restored by spatial expansion</a:t>
                      </a:r>
                    </a:p>
                  </a:txBody>
                  <a:tcPr>
                    <a:solidFill>
                      <a:srgbClr val="FF9900"/>
                    </a:solidFill>
                  </a:tcPr>
                </a:tc>
                <a:extLst>
                  <a:ext uri="{0D108BD9-81ED-4DB2-BD59-A6C34878D82A}">
                    <a16:rowId xmlns:a16="http://schemas.microsoft.com/office/drawing/2014/main" val="2922109641"/>
                  </a:ext>
                </a:extLst>
              </a:tr>
            </a:tbl>
          </a:graphicData>
        </a:graphic>
      </p:graphicFrame>
    </p:spTree>
    <p:extLst>
      <p:ext uri="{BB962C8B-B14F-4D97-AF65-F5344CB8AC3E}">
        <p14:creationId xmlns:p14="http://schemas.microsoft.com/office/powerpoint/2010/main" val="34824073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8FE72-DA99-2896-EFD9-3C0F66B9C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F2364-FBB4-DB58-8117-75DEE4579F33}"/>
              </a:ext>
            </a:extLst>
          </p:cNvPr>
          <p:cNvSpPr>
            <a:spLocks noGrp="1"/>
          </p:cNvSpPr>
          <p:nvPr>
            <p:ph type="title"/>
          </p:nvPr>
        </p:nvSpPr>
        <p:spPr/>
        <p:txBody>
          <a:bodyPr/>
          <a:lstStyle/>
          <a:p>
            <a:r>
              <a:rPr lang="en-GB"/>
              <a:t>Cloud Type and Phase (CT)</a:t>
            </a:r>
            <a:endParaRPr lang="en-IE"/>
          </a:p>
        </p:txBody>
      </p:sp>
      <p:sp>
        <p:nvSpPr>
          <p:cNvPr id="3" name="Text Placeholder 2">
            <a:extLst>
              <a:ext uri="{FF2B5EF4-FFF2-40B4-BE49-F238E27FC236}">
                <a16:creationId xmlns:a16="http://schemas.microsoft.com/office/drawing/2014/main" id="{B48106BA-B5C5-C043-2361-EE9DB195FF44}"/>
              </a:ext>
            </a:extLst>
          </p:cNvPr>
          <p:cNvSpPr>
            <a:spLocks noGrp="1"/>
          </p:cNvSpPr>
          <p:nvPr>
            <p:ph type="body" sz="quarter" idx="10"/>
          </p:nvPr>
        </p:nvSpPr>
        <p:spPr>
          <a:xfrm>
            <a:off x="145053" y="1139429"/>
            <a:ext cx="7594863" cy="4061963"/>
          </a:xfrm>
        </p:spPr>
        <p:txBody>
          <a:bodyPr>
            <a:normAutofit fontScale="92500"/>
          </a:bodyPr>
          <a:lstStyle/>
          <a:p>
            <a:pPr>
              <a:spcBef>
                <a:spcPts val="1200"/>
              </a:spcBef>
            </a:pPr>
            <a:r>
              <a:rPr lang="en-GB" sz="2400"/>
              <a:t>Classification of clouds based on type, phase and height</a:t>
            </a:r>
          </a:p>
          <a:p>
            <a:pPr>
              <a:spcBef>
                <a:spcPts val="1200"/>
              </a:spcBef>
            </a:pPr>
            <a:r>
              <a:rPr lang="en-GB" sz="2400"/>
              <a:t>Based on the NWC-SAF CT and CMIC algorithms</a:t>
            </a:r>
          </a:p>
          <a:p>
            <a:pPr>
              <a:spcBef>
                <a:spcPts val="1200"/>
              </a:spcBef>
            </a:pPr>
            <a:r>
              <a:rPr lang="en-GB" sz="2400"/>
              <a:t>Includes several spectral tests with both static and dynamic (scene dependent) thresholds</a:t>
            </a:r>
          </a:p>
          <a:p>
            <a:pPr>
              <a:spcBef>
                <a:spcPts val="1200"/>
              </a:spcBef>
            </a:pPr>
            <a:r>
              <a:rPr lang="en-US" sz="2400"/>
              <a:t>Fine tuning of thresholds is ongoing (with support from NWC-SAF) to improve the classification, especially for very low opaque, fractional and thin semi-transparent clouds.</a:t>
            </a:r>
          </a:p>
          <a:p>
            <a:pPr>
              <a:spcBef>
                <a:spcPts val="1200"/>
              </a:spcBef>
            </a:pPr>
            <a:r>
              <a:rPr lang="en-US" sz="2400" b="1"/>
              <a:t>Target is to deploy these improvements and release CT with </a:t>
            </a:r>
            <a:r>
              <a:rPr lang="en-US" sz="2400" b="1">
                <a:solidFill>
                  <a:schemeClr val="accent2"/>
                </a:solidFill>
              </a:rPr>
              <a:t>pre-operational status in 2025/Q3 </a:t>
            </a:r>
            <a:r>
              <a:rPr lang="en-US" sz="2400" b="1"/>
              <a:t>and </a:t>
            </a:r>
            <a:r>
              <a:rPr lang="en-US" sz="2400" b="1">
                <a:solidFill>
                  <a:srgbClr val="0070C0"/>
                </a:solidFill>
              </a:rPr>
              <a:t>operational status in 2025/Q4</a:t>
            </a:r>
          </a:p>
          <a:p>
            <a:pPr>
              <a:spcBef>
                <a:spcPts val="1200"/>
              </a:spcBef>
            </a:pPr>
            <a:endParaRPr lang="en-GB" sz="2400"/>
          </a:p>
          <a:p>
            <a:pPr marL="0" indent="0">
              <a:buNone/>
            </a:pPr>
            <a:endParaRPr lang="en-IE"/>
          </a:p>
        </p:txBody>
      </p:sp>
      <p:graphicFrame>
        <p:nvGraphicFramePr>
          <p:cNvPr id="5" name="Table 4">
            <a:extLst>
              <a:ext uri="{FF2B5EF4-FFF2-40B4-BE49-F238E27FC236}">
                <a16:creationId xmlns:a16="http://schemas.microsoft.com/office/drawing/2014/main" id="{8A6FD5C1-3DA2-63C7-8AE4-43B372E35586}"/>
              </a:ext>
            </a:extLst>
          </p:cNvPr>
          <p:cNvGraphicFramePr>
            <a:graphicFrameLocks noGrp="1"/>
          </p:cNvGraphicFramePr>
          <p:nvPr>
            <p:extLst>
              <p:ext uri="{D42A27DB-BD31-4B8C-83A1-F6EECF244321}">
                <p14:modId xmlns:p14="http://schemas.microsoft.com/office/powerpoint/2010/main" val="1163924414"/>
              </p:ext>
            </p:extLst>
          </p:nvPr>
        </p:nvGraphicFramePr>
        <p:xfrm>
          <a:off x="399021" y="5553949"/>
          <a:ext cx="6957695" cy="670560"/>
        </p:xfrm>
        <a:graphic>
          <a:graphicData uri="http://schemas.openxmlformats.org/drawingml/2006/table">
            <a:tbl>
              <a:tblPr firstRow="1" bandRow="1">
                <a:tableStyleId>{21E4AEA4-8DFA-4A89-87EB-49C32662AFE0}</a:tableStyleId>
              </a:tblPr>
              <a:tblGrid>
                <a:gridCol w="1841818">
                  <a:extLst>
                    <a:ext uri="{9D8B030D-6E8A-4147-A177-3AD203B41FA5}">
                      <a16:colId xmlns:a16="http://schemas.microsoft.com/office/drawing/2014/main" val="1513432555"/>
                    </a:ext>
                  </a:extLst>
                </a:gridCol>
                <a:gridCol w="1190942">
                  <a:extLst>
                    <a:ext uri="{9D8B030D-6E8A-4147-A177-3AD203B41FA5}">
                      <a16:colId xmlns:a16="http://schemas.microsoft.com/office/drawing/2014/main" val="3957864323"/>
                    </a:ext>
                  </a:extLst>
                </a:gridCol>
                <a:gridCol w="1579880">
                  <a:extLst>
                    <a:ext uri="{9D8B030D-6E8A-4147-A177-3AD203B41FA5}">
                      <a16:colId xmlns:a16="http://schemas.microsoft.com/office/drawing/2014/main" val="2151702692"/>
                    </a:ext>
                  </a:extLst>
                </a:gridCol>
                <a:gridCol w="2345055">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2×2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a:t>
                      </a:r>
                      <a:endParaRPr lang="en-GB" sz="1600">
                        <a:solidFill>
                          <a:sysClr val="windowText" lastClr="000000"/>
                        </a:solidFill>
                      </a:endParaRP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pic>
        <p:nvPicPr>
          <p:cNvPr id="8" name="Picture 7">
            <a:extLst>
              <a:ext uri="{FF2B5EF4-FFF2-40B4-BE49-F238E27FC236}">
                <a16:creationId xmlns:a16="http://schemas.microsoft.com/office/drawing/2014/main" id="{F50E9957-2D8E-8FEF-1FAC-1E0ADA0C5D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201629" y="1231644"/>
            <a:ext cx="4990371" cy="5050096"/>
          </a:xfrm>
          <a:prstGeom prst="rect">
            <a:avLst/>
          </a:prstGeom>
        </p:spPr>
      </p:pic>
      <p:sp>
        <p:nvSpPr>
          <p:cNvPr id="9" name="TextBox 8">
            <a:extLst>
              <a:ext uri="{FF2B5EF4-FFF2-40B4-BE49-F238E27FC236}">
                <a16:creationId xmlns:a16="http://schemas.microsoft.com/office/drawing/2014/main" id="{660EEA28-B275-9F0E-01DD-F490646B0DC6}"/>
              </a:ext>
            </a:extLst>
          </p:cNvPr>
          <p:cNvSpPr txBox="1"/>
          <p:nvPr/>
        </p:nvSpPr>
        <p:spPr>
          <a:xfrm>
            <a:off x="9324596" y="831534"/>
            <a:ext cx="1282723" cy="400110"/>
          </a:xfrm>
          <a:prstGeom prst="rect">
            <a:avLst/>
          </a:prstGeom>
          <a:no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Cloud type</a:t>
            </a:r>
          </a:p>
        </p:txBody>
      </p:sp>
    </p:spTree>
    <p:extLst>
      <p:ext uri="{BB962C8B-B14F-4D97-AF65-F5344CB8AC3E}">
        <p14:creationId xmlns:p14="http://schemas.microsoft.com/office/powerpoint/2010/main" val="25935088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1524-4C9B-DCE6-63D9-F1D7D760F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B8708-D9FE-3076-9509-A31DAFD265CF}"/>
              </a:ext>
            </a:extLst>
          </p:cNvPr>
          <p:cNvSpPr>
            <a:spLocks noGrp="1"/>
          </p:cNvSpPr>
          <p:nvPr>
            <p:ph type="title"/>
          </p:nvPr>
        </p:nvSpPr>
        <p:spPr/>
        <p:txBody>
          <a:bodyPr/>
          <a:lstStyle/>
          <a:p>
            <a:r>
              <a:rPr lang="en-GB"/>
              <a:t>Cloud Top Temperature and Height (CTTH)</a:t>
            </a:r>
            <a:endParaRPr lang="en-IE"/>
          </a:p>
        </p:txBody>
      </p:sp>
      <p:sp>
        <p:nvSpPr>
          <p:cNvPr id="3" name="Text Placeholder 2">
            <a:extLst>
              <a:ext uri="{FF2B5EF4-FFF2-40B4-BE49-F238E27FC236}">
                <a16:creationId xmlns:a16="http://schemas.microsoft.com/office/drawing/2014/main" id="{DF4D3103-3A34-D713-442B-AB38DC33AD89}"/>
              </a:ext>
            </a:extLst>
          </p:cNvPr>
          <p:cNvSpPr>
            <a:spLocks noGrp="1"/>
          </p:cNvSpPr>
          <p:nvPr>
            <p:ph type="body" sz="quarter" idx="10"/>
          </p:nvPr>
        </p:nvSpPr>
        <p:spPr>
          <a:xfrm>
            <a:off x="145053" y="1139429"/>
            <a:ext cx="7413295" cy="4372371"/>
          </a:xfrm>
        </p:spPr>
        <p:txBody>
          <a:bodyPr>
            <a:normAutofit/>
          </a:bodyPr>
          <a:lstStyle/>
          <a:p>
            <a:pPr>
              <a:spcBef>
                <a:spcPts val="1200"/>
              </a:spcBef>
            </a:pPr>
            <a:r>
              <a:rPr lang="en-GB" sz="2200"/>
              <a:t>Retrieval of cloud top pressure (hPa), temperature (K) and height (m)</a:t>
            </a:r>
          </a:p>
          <a:p>
            <a:pPr>
              <a:spcBef>
                <a:spcPts val="1200"/>
              </a:spcBef>
            </a:pPr>
            <a:r>
              <a:rPr lang="en-GB" sz="2200"/>
              <a:t>Based on the NWC-SAF CTTH algorithms</a:t>
            </a:r>
          </a:p>
          <a:p>
            <a:pPr>
              <a:spcBef>
                <a:spcPts val="1200"/>
              </a:spcBef>
            </a:pPr>
            <a:r>
              <a:rPr lang="en-US" sz="2200"/>
              <a:t>Optimization of heigh retrieval in case of low thermal inversion ongoing. </a:t>
            </a:r>
          </a:p>
          <a:p>
            <a:pPr>
              <a:spcBef>
                <a:spcPts val="1200"/>
              </a:spcBef>
            </a:pPr>
            <a:r>
              <a:rPr lang="en-US" sz="2200"/>
              <a:t>Retrieval scheme depends on the cloud type </a:t>
            </a:r>
            <a:r>
              <a:rPr lang="en-US" sz="2200">
                <a:sym typeface="Wingdings" panose="05000000000000000000" pitchFamily="2" charset="2"/>
              </a:rPr>
              <a:t> CTTH relies on accurate cloud type classification of </a:t>
            </a:r>
            <a:r>
              <a:rPr lang="en-US" sz="2200"/>
              <a:t>the CT product.</a:t>
            </a:r>
          </a:p>
          <a:p>
            <a:pPr>
              <a:spcBef>
                <a:spcPts val="1200"/>
              </a:spcBef>
            </a:pPr>
            <a:r>
              <a:rPr lang="en-US" sz="2200" b="1"/>
              <a:t>Target is to deploy these improvements and release CTTH with </a:t>
            </a:r>
            <a:r>
              <a:rPr lang="en-US" sz="2200" b="1">
                <a:solidFill>
                  <a:schemeClr val="accent2"/>
                </a:solidFill>
              </a:rPr>
              <a:t>pre-operational status in 2025/Q3 </a:t>
            </a:r>
            <a:r>
              <a:rPr lang="en-US" sz="2200" b="1"/>
              <a:t>and </a:t>
            </a:r>
            <a:r>
              <a:rPr lang="en-US" sz="2200" b="1">
                <a:solidFill>
                  <a:srgbClr val="0070C0"/>
                </a:solidFill>
              </a:rPr>
              <a:t>operational status in 2025/Q4</a:t>
            </a:r>
          </a:p>
          <a:p>
            <a:pPr>
              <a:spcBef>
                <a:spcPts val="1200"/>
              </a:spcBef>
            </a:pPr>
            <a:endParaRPr lang="en-GB" sz="2400"/>
          </a:p>
          <a:p>
            <a:pPr marL="0" indent="0">
              <a:buNone/>
            </a:pPr>
            <a:endParaRPr lang="en-IE"/>
          </a:p>
        </p:txBody>
      </p:sp>
      <p:graphicFrame>
        <p:nvGraphicFramePr>
          <p:cNvPr id="5" name="Table 4">
            <a:extLst>
              <a:ext uri="{FF2B5EF4-FFF2-40B4-BE49-F238E27FC236}">
                <a16:creationId xmlns:a16="http://schemas.microsoft.com/office/drawing/2014/main" id="{E12CCD30-2119-C036-B15F-28ED922D0A4A}"/>
              </a:ext>
            </a:extLst>
          </p:cNvPr>
          <p:cNvGraphicFramePr>
            <a:graphicFrameLocks noGrp="1"/>
          </p:cNvGraphicFramePr>
          <p:nvPr>
            <p:extLst>
              <p:ext uri="{D42A27DB-BD31-4B8C-83A1-F6EECF244321}">
                <p14:modId xmlns:p14="http://schemas.microsoft.com/office/powerpoint/2010/main" val="579429065"/>
              </p:ext>
            </p:extLst>
          </p:nvPr>
        </p:nvGraphicFramePr>
        <p:xfrm>
          <a:off x="399021" y="5553949"/>
          <a:ext cx="6957695" cy="670560"/>
        </p:xfrm>
        <a:graphic>
          <a:graphicData uri="http://schemas.openxmlformats.org/drawingml/2006/table">
            <a:tbl>
              <a:tblPr firstRow="1" bandRow="1">
                <a:tableStyleId>{21E4AEA4-8DFA-4A89-87EB-49C32662AFE0}</a:tableStyleId>
              </a:tblPr>
              <a:tblGrid>
                <a:gridCol w="1841818">
                  <a:extLst>
                    <a:ext uri="{9D8B030D-6E8A-4147-A177-3AD203B41FA5}">
                      <a16:colId xmlns:a16="http://schemas.microsoft.com/office/drawing/2014/main" val="1513432555"/>
                    </a:ext>
                  </a:extLst>
                </a:gridCol>
                <a:gridCol w="1190942">
                  <a:extLst>
                    <a:ext uri="{9D8B030D-6E8A-4147-A177-3AD203B41FA5}">
                      <a16:colId xmlns:a16="http://schemas.microsoft.com/office/drawing/2014/main" val="3957864323"/>
                    </a:ext>
                  </a:extLst>
                </a:gridCol>
                <a:gridCol w="1579880">
                  <a:extLst>
                    <a:ext uri="{9D8B030D-6E8A-4147-A177-3AD203B41FA5}">
                      <a16:colId xmlns:a16="http://schemas.microsoft.com/office/drawing/2014/main" val="2151702692"/>
                    </a:ext>
                  </a:extLst>
                </a:gridCol>
                <a:gridCol w="2345055">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2×2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a:t>
                      </a:r>
                      <a:endParaRPr lang="en-GB" sz="1600">
                        <a:solidFill>
                          <a:sysClr val="windowText" lastClr="000000"/>
                        </a:solidFill>
                      </a:endParaRP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sp>
        <p:nvSpPr>
          <p:cNvPr id="10" name="TextBox 9">
            <a:extLst>
              <a:ext uri="{FF2B5EF4-FFF2-40B4-BE49-F238E27FC236}">
                <a16:creationId xmlns:a16="http://schemas.microsoft.com/office/drawing/2014/main" id="{F50B79AD-A9EF-9D2F-7445-6BF4CBE9AC51}"/>
              </a:ext>
            </a:extLst>
          </p:cNvPr>
          <p:cNvSpPr txBox="1"/>
          <p:nvPr/>
        </p:nvSpPr>
        <p:spPr>
          <a:xfrm>
            <a:off x="8835641" y="939374"/>
            <a:ext cx="2201885" cy="400110"/>
          </a:xfrm>
          <a:prstGeom prst="rect">
            <a:avLst/>
          </a:prstGeom>
          <a:no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Cloud Top Pressure</a:t>
            </a:r>
          </a:p>
        </p:txBody>
      </p:sp>
      <p:pic>
        <p:nvPicPr>
          <p:cNvPr id="12" name="Picture 11">
            <a:extLst>
              <a:ext uri="{FF2B5EF4-FFF2-40B4-BE49-F238E27FC236}">
                <a16:creationId xmlns:a16="http://schemas.microsoft.com/office/drawing/2014/main" id="{46DCED13-8D0A-B6A6-A890-713534EABDC1}"/>
              </a:ext>
            </a:extLst>
          </p:cNvPr>
          <p:cNvPicPr>
            <a:picLocks noChangeAspect="1"/>
          </p:cNvPicPr>
          <p:nvPr/>
        </p:nvPicPr>
        <p:blipFill>
          <a:blip r:embed="rId2"/>
          <a:stretch>
            <a:fillRect/>
          </a:stretch>
        </p:blipFill>
        <p:spPr>
          <a:xfrm>
            <a:off x="7558348" y="1325677"/>
            <a:ext cx="4574904" cy="4931811"/>
          </a:xfrm>
          <a:prstGeom prst="rect">
            <a:avLst/>
          </a:prstGeom>
        </p:spPr>
      </p:pic>
    </p:spTree>
    <p:extLst>
      <p:ext uri="{BB962C8B-B14F-4D97-AF65-F5344CB8AC3E}">
        <p14:creationId xmlns:p14="http://schemas.microsoft.com/office/powerpoint/2010/main" val="26912317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F38F9-1E71-3C89-42D9-8409827C1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C7D0F-C88B-7A9B-0353-F173BAB0BF6A}"/>
              </a:ext>
            </a:extLst>
          </p:cNvPr>
          <p:cNvSpPr>
            <a:spLocks noGrp="1"/>
          </p:cNvSpPr>
          <p:nvPr>
            <p:ph type="title"/>
          </p:nvPr>
        </p:nvSpPr>
        <p:spPr/>
        <p:txBody>
          <a:bodyPr/>
          <a:lstStyle/>
          <a:p>
            <a:r>
              <a:rPr lang="en-GB"/>
              <a:t>Optimal Cloud Analysis (OCA)</a:t>
            </a:r>
            <a:endParaRPr lang="en-IE"/>
          </a:p>
        </p:txBody>
      </p:sp>
      <p:sp>
        <p:nvSpPr>
          <p:cNvPr id="3" name="Text Placeholder 2">
            <a:extLst>
              <a:ext uri="{FF2B5EF4-FFF2-40B4-BE49-F238E27FC236}">
                <a16:creationId xmlns:a16="http://schemas.microsoft.com/office/drawing/2014/main" id="{D44F2F50-D445-A7A9-5C83-D11C6A4AAA3E}"/>
              </a:ext>
            </a:extLst>
          </p:cNvPr>
          <p:cNvSpPr>
            <a:spLocks noGrp="1"/>
          </p:cNvSpPr>
          <p:nvPr>
            <p:ph type="body" sz="quarter" idx="10"/>
          </p:nvPr>
        </p:nvSpPr>
        <p:spPr>
          <a:xfrm>
            <a:off x="145054" y="1139429"/>
            <a:ext cx="6703616" cy="4372371"/>
          </a:xfrm>
        </p:spPr>
        <p:txBody>
          <a:bodyPr>
            <a:normAutofit/>
          </a:bodyPr>
          <a:lstStyle/>
          <a:p>
            <a:r>
              <a:rPr lang="en-GB" sz="2000"/>
              <a:t>1DVar inversion of VIS+IR imagery measurements (Watts et al. 2011):</a:t>
            </a:r>
          </a:p>
          <a:p>
            <a:pPr lvl="1"/>
            <a:r>
              <a:rPr lang="en-GB" sz="2000"/>
              <a:t>Retrieves height and optical properties of clouds:</a:t>
            </a:r>
          </a:p>
          <a:p>
            <a:pPr lvl="1"/>
            <a:r>
              <a:rPr lang="en-GB" sz="2000"/>
              <a:t>Solution ‘Cost’ + linear error estimate</a:t>
            </a:r>
          </a:p>
          <a:p>
            <a:r>
              <a:rPr lang="en-GB" sz="2000"/>
              <a:t>Multi-mission algorithm for GEO and LEO optical imagers. SEVIRI, FCI, METimage</a:t>
            </a:r>
          </a:p>
          <a:p>
            <a:pPr>
              <a:spcBef>
                <a:spcPts val="1200"/>
              </a:spcBef>
            </a:pPr>
            <a:r>
              <a:rPr lang="en-GB" sz="2000"/>
              <a:t>Supports two-layer cloud retrievals</a:t>
            </a:r>
          </a:p>
          <a:p>
            <a:pPr>
              <a:spcBef>
                <a:spcPts val="1200"/>
              </a:spcBef>
            </a:pPr>
            <a:r>
              <a:rPr lang="en-GB" sz="2000" b="1"/>
              <a:t>Released with pre-operational status in December 2024</a:t>
            </a:r>
          </a:p>
          <a:p>
            <a:pPr marL="0" indent="0">
              <a:spcBef>
                <a:spcPts val="1200"/>
              </a:spcBef>
              <a:buNone/>
            </a:pPr>
            <a:endParaRPr lang="en-GB" sz="2000"/>
          </a:p>
        </p:txBody>
      </p:sp>
      <p:graphicFrame>
        <p:nvGraphicFramePr>
          <p:cNvPr id="5" name="Table 4">
            <a:extLst>
              <a:ext uri="{FF2B5EF4-FFF2-40B4-BE49-F238E27FC236}">
                <a16:creationId xmlns:a16="http://schemas.microsoft.com/office/drawing/2014/main" id="{CC1D49E4-4581-8920-6AA5-B5571A25300B}"/>
              </a:ext>
            </a:extLst>
          </p:cNvPr>
          <p:cNvGraphicFramePr>
            <a:graphicFrameLocks noGrp="1"/>
          </p:cNvGraphicFramePr>
          <p:nvPr/>
        </p:nvGraphicFramePr>
        <p:xfrm>
          <a:off x="145053" y="5787240"/>
          <a:ext cx="6580277" cy="670560"/>
        </p:xfrm>
        <a:graphic>
          <a:graphicData uri="http://schemas.openxmlformats.org/drawingml/2006/table">
            <a:tbl>
              <a:tblPr firstRow="1" bandRow="1">
                <a:tableStyleId>{21E4AEA4-8DFA-4A89-87EB-49C32662AFE0}</a:tableStyleId>
              </a:tblPr>
              <a:tblGrid>
                <a:gridCol w="1942963">
                  <a:extLst>
                    <a:ext uri="{9D8B030D-6E8A-4147-A177-3AD203B41FA5}">
                      <a16:colId xmlns:a16="http://schemas.microsoft.com/office/drawing/2014/main" val="1513432555"/>
                    </a:ext>
                  </a:extLst>
                </a:gridCol>
                <a:gridCol w="1156996">
                  <a:extLst>
                    <a:ext uri="{9D8B030D-6E8A-4147-A177-3AD203B41FA5}">
                      <a16:colId xmlns:a16="http://schemas.microsoft.com/office/drawing/2014/main" val="3957864323"/>
                    </a:ext>
                  </a:extLst>
                </a:gridCol>
                <a:gridCol w="1184987">
                  <a:extLst>
                    <a:ext uri="{9D8B030D-6E8A-4147-A177-3AD203B41FA5}">
                      <a16:colId xmlns:a16="http://schemas.microsoft.com/office/drawing/2014/main" val="2151702692"/>
                    </a:ext>
                  </a:extLst>
                </a:gridCol>
                <a:gridCol w="2295331">
                  <a:extLst>
                    <a:ext uri="{9D8B030D-6E8A-4147-A177-3AD203B41FA5}">
                      <a16:colId xmlns:a16="http://schemas.microsoft.com/office/drawing/2014/main" val="298350048"/>
                    </a:ext>
                  </a:extLst>
                </a:gridCol>
              </a:tblGrid>
              <a:tr h="0">
                <a:tc>
                  <a:txBody>
                    <a:bodyPr/>
                    <a:lstStyle/>
                    <a:p>
                      <a:pPr algn="ctr"/>
                      <a:r>
                        <a:rPr lang="en-GB" sz="1600"/>
                        <a:t>Spatial resolution</a:t>
                      </a:r>
                    </a:p>
                  </a:txBody>
                  <a:tcPr/>
                </a:tc>
                <a:tc>
                  <a:txBody>
                    <a:bodyPr/>
                    <a:lstStyle/>
                    <a:p>
                      <a:pPr marL="0" marR="0" lvl="0" indent="0" algn="ctr" defTabSz="1125444" rtl="0" eaLnBrk="1" fontAlgn="auto" latinLnBrk="0" hangingPunct="1">
                        <a:lnSpc>
                          <a:spcPct val="100000"/>
                        </a:lnSpc>
                        <a:spcBef>
                          <a:spcPct val="0"/>
                        </a:spcBef>
                        <a:spcAft>
                          <a:spcPct val="0"/>
                        </a:spcAft>
                        <a:buClrTx/>
                        <a:buSzTx/>
                        <a:buFontTx/>
                        <a:buNone/>
                        <a:defRPr/>
                      </a:pPr>
                      <a:r>
                        <a:rPr lang="en-GB" sz="1600"/>
                        <a:t>Periodicity</a:t>
                      </a:r>
                    </a:p>
                  </a:txBody>
                  <a:tcPr/>
                </a:tc>
                <a:tc>
                  <a:txBody>
                    <a:bodyPr/>
                    <a:lstStyle/>
                    <a:p>
                      <a:pPr algn="ctr"/>
                      <a:r>
                        <a:rPr lang="en-GB" sz="1600"/>
                        <a:t>File format</a:t>
                      </a:r>
                    </a:p>
                  </a:txBody>
                  <a:tcPr/>
                </a:tc>
                <a:tc>
                  <a:txBody>
                    <a:bodyPr/>
                    <a:lstStyle/>
                    <a:p>
                      <a:pPr algn="ctr"/>
                      <a:r>
                        <a:rPr lang="en-GB" sz="1600"/>
                        <a:t>Access</a:t>
                      </a:r>
                    </a:p>
                  </a:txBody>
                  <a:tcPr/>
                </a:tc>
                <a:extLst>
                  <a:ext uri="{0D108BD9-81ED-4DB2-BD59-A6C34878D82A}">
                    <a16:rowId xmlns:a16="http://schemas.microsoft.com/office/drawing/2014/main" val="343920112"/>
                  </a:ext>
                </a:extLst>
              </a:tr>
              <a:tr h="0">
                <a:tc>
                  <a:txBody>
                    <a:bodyPr/>
                    <a:lstStyle/>
                    <a:p>
                      <a:r>
                        <a:rPr lang="en-GB" sz="1600">
                          <a:solidFill>
                            <a:sysClr val="windowText" lastClr="000000"/>
                          </a:solidFill>
                        </a:rPr>
                        <a:t>2×2 km</a:t>
                      </a:r>
                      <a:r>
                        <a:rPr lang="en-GB" sz="1600" baseline="30000">
                          <a:solidFill>
                            <a:sysClr val="windowText" lastClr="000000"/>
                          </a:solidFill>
                        </a:rPr>
                        <a:t>2 </a:t>
                      </a:r>
                      <a:r>
                        <a:rPr lang="en-GB" sz="1600" baseline="0">
                          <a:solidFill>
                            <a:sysClr val="windowText" lastClr="000000"/>
                          </a:solidFill>
                        </a:rPr>
                        <a:t>(at nadir)</a:t>
                      </a:r>
                    </a:p>
                  </a:txBody>
                  <a:tcPr/>
                </a:tc>
                <a:tc>
                  <a:txBody>
                    <a:bodyPr/>
                    <a:lstStyle/>
                    <a:p>
                      <a:r>
                        <a:rPr lang="en-GB" sz="1600">
                          <a:solidFill>
                            <a:sysClr val="windowText" lastClr="000000"/>
                          </a:solidFill>
                        </a:rPr>
                        <a:t>10 min</a:t>
                      </a:r>
                    </a:p>
                  </a:txBody>
                  <a:tcPr/>
                </a:tc>
                <a:tc>
                  <a:txBody>
                    <a:bodyPr/>
                    <a:lstStyle/>
                    <a:p>
                      <a:r>
                        <a:rPr lang="en-GB" sz="1600" err="1">
                          <a:solidFill>
                            <a:sysClr val="windowText" lastClr="000000"/>
                          </a:solidFill>
                        </a:rPr>
                        <a:t>NetCDF</a:t>
                      </a:r>
                      <a:endParaRPr lang="en-GB" sz="1600">
                        <a:solidFill>
                          <a:sysClr val="windowText" lastClr="000000"/>
                        </a:solidFill>
                      </a:endParaRPr>
                    </a:p>
                  </a:txBody>
                  <a:tcPr/>
                </a:tc>
                <a:tc>
                  <a:txBody>
                    <a:bodyPr/>
                    <a:lstStyle/>
                    <a:p>
                      <a:r>
                        <a:rPr lang="en-GB" sz="1600" err="1">
                          <a:solidFill>
                            <a:sysClr val="windowText" lastClr="000000"/>
                          </a:solidFill>
                        </a:rPr>
                        <a:t>EUMETCast, Data Store</a:t>
                      </a:r>
                    </a:p>
                  </a:txBody>
                  <a:tcPr/>
                </a:tc>
                <a:extLst>
                  <a:ext uri="{0D108BD9-81ED-4DB2-BD59-A6C34878D82A}">
                    <a16:rowId xmlns:a16="http://schemas.microsoft.com/office/drawing/2014/main" val="1269108986"/>
                  </a:ext>
                </a:extLst>
              </a:tr>
            </a:tbl>
          </a:graphicData>
        </a:graphic>
      </p:graphicFrame>
      <p:pic>
        <p:nvPicPr>
          <p:cNvPr id="16" name="Picture 15" descr="A satellite image of the earth&#10;&#10;Description automatically generated">
            <a:extLst>
              <a:ext uri="{FF2B5EF4-FFF2-40B4-BE49-F238E27FC236}">
                <a16:creationId xmlns:a16="http://schemas.microsoft.com/office/drawing/2014/main" id="{1F830F22-1A96-F84B-0423-A283C1BB0CDA}"/>
              </a:ext>
            </a:extLst>
          </p:cNvPr>
          <p:cNvPicPr>
            <a:picLocks noChangeAspect="1"/>
          </p:cNvPicPr>
          <p:nvPr/>
        </p:nvPicPr>
        <p:blipFill>
          <a:blip r:embed="rId2" cstate="print">
            <a:extLst>
              <a:ext uri="{28A0092B-C50C-407E-A947-70E740481C1C}">
                <a14:useLocalDpi xmlns:a14="http://schemas.microsoft.com/office/drawing/2010/main" val="0"/>
              </a:ext>
            </a:extLst>
          </a:blip>
          <a:srcRect l="12007" t="27654" r="12007"/>
          <a:stretch>
            <a:fillRect/>
          </a:stretch>
        </p:blipFill>
        <p:spPr>
          <a:xfrm>
            <a:off x="7478015" y="4309881"/>
            <a:ext cx="4038528" cy="2403837"/>
          </a:xfrm>
          <a:prstGeom prst="rect">
            <a:avLst/>
          </a:prstGeom>
        </p:spPr>
      </p:pic>
      <p:pic>
        <p:nvPicPr>
          <p:cNvPr id="18" name="Picture 17">
            <a:extLst>
              <a:ext uri="{FF2B5EF4-FFF2-40B4-BE49-F238E27FC236}">
                <a16:creationId xmlns:a16="http://schemas.microsoft.com/office/drawing/2014/main" id="{326E532B-94F4-5519-6844-84A05ECCF476}"/>
              </a:ext>
            </a:extLst>
          </p:cNvPr>
          <p:cNvPicPr>
            <a:picLocks noChangeAspect="1"/>
          </p:cNvPicPr>
          <p:nvPr/>
        </p:nvPicPr>
        <p:blipFill>
          <a:blip r:embed="rId3"/>
          <a:stretch>
            <a:fillRect/>
          </a:stretch>
        </p:blipFill>
        <p:spPr>
          <a:xfrm>
            <a:off x="7895494" y="942988"/>
            <a:ext cx="3039983" cy="3224095"/>
          </a:xfrm>
          <a:prstGeom prst="rect">
            <a:avLst/>
          </a:prstGeom>
        </p:spPr>
      </p:pic>
      <p:sp>
        <p:nvSpPr>
          <p:cNvPr id="19" name="TextBox 18">
            <a:extLst>
              <a:ext uri="{FF2B5EF4-FFF2-40B4-BE49-F238E27FC236}">
                <a16:creationId xmlns:a16="http://schemas.microsoft.com/office/drawing/2014/main" id="{CB20FDFA-D0E0-F7F5-8A21-BD8B3D4B11B3}"/>
              </a:ext>
            </a:extLst>
          </p:cNvPr>
          <p:cNvSpPr txBox="1"/>
          <p:nvPr/>
        </p:nvSpPr>
        <p:spPr>
          <a:xfrm>
            <a:off x="7710531" y="582823"/>
            <a:ext cx="3409908" cy="400110"/>
          </a:xfrm>
          <a:prstGeom prst="rect">
            <a:avLst/>
          </a:prstGeom>
          <a:noFill/>
        </p:spPr>
        <p:txBody>
          <a:bodyPr wrap="none" rtlCol="0">
            <a:spAutoFit/>
          </a:bodyPr>
          <a:lstStyle/>
          <a:p>
            <a:r>
              <a:rPr lang="en-US" sz="2000" b="0" kern="100" spc="-100">
                <a:solidFill>
                  <a:schemeClr val="tx2"/>
                </a:solidFill>
                <a:latin typeface="Arial" panose="020B0604020202020204" pitchFamily="34" charset="0"/>
                <a:ea typeface="Roboto" panose="02000000000000000000" pitchFamily="2" charset="0"/>
                <a:cs typeface="Arial" panose="020B0604020202020204" pitchFamily="34" charset="0"/>
              </a:rPr>
              <a:t>Cloud optical thickness (log10)</a:t>
            </a:r>
          </a:p>
        </p:txBody>
      </p:sp>
    </p:spTree>
    <p:extLst>
      <p:ext uri="{BB962C8B-B14F-4D97-AF65-F5344CB8AC3E}">
        <p14:creationId xmlns:p14="http://schemas.microsoft.com/office/powerpoint/2010/main" val="213432542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8.14"/>
  <p:tag name="AS_TITLE" val="Aspose.Slides for .NET 4.0 Client Profile"/>
  <p:tag name="AS_VERSION" val="22.8"/>
</p:tagLst>
</file>

<file path=ppt/theme/theme1.xml><?xml version="1.0" encoding="utf-8"?>
<a:theme xmlns:a="http://schemas.openxmlformats.org/drawingml/2006/main" name="Title &amp; Seperator Slides">
  <a:themeElements>
    <a:clrScheme name="EUMETSAT">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Font">
      <a:majorFont>
        <a:latin typeface="Bahnschrift SemiBold"/>
        <a:ea typeface="Bahnschrift SemiBold"/>
        <a:cs typeface="Arial"/>
      </a:majorFont>
      <a:minorFont>
        <a:latin typeface="Bahnschrift Light"/>
        <a:ea typeface="Bahnschrift Ligh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ll Designs).pptx" id="{12443F55-906A-4ACB-9A2F-98B2EB5A6081}" vid="{34CB0787-89DC-4D21-9BBE-BF3E5B2193E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0E6A351B58E744BDF5DE913D9738F4" ma:contentTypeVersion="13" ma:contentTypeDescription="Create a new document." ma:contentTypeScope="" ma:versionID="3f7dbbcd3ac9e77d910f14ccc7df6434">
  <xsd:schema xmlns:xsd="http://www.w3.org/2001/XMLSchema" xmlns:xs="http://www.w3.org/2001/XMLSchema" xmlns:p="http://schemas.microsoft.com/office/2006/metadata/properties" xmlns:ns3="3434cde1-f776-4c3f-9525-3f132e87b814" xmlns:ns4="4c0d32b7-afc5-4577-b835-8ee209ff46e1" targetNamespace="http://schemas.microsoft.com/office/2006/metadata/properties" ma:root="true" ma:fieldsID="d10fb32dcf1859980f0078748871d33e" ns3:_="" ns4:_="">
    <xsd:import namespace="3434cde1-f776-4c3f-9525-3f132e87b814"/>
    <xsd:import namespace="4c0d32b7-afc5-4577-b835-8ee209ff46e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_activity"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4cde1-f776-4c3f-9525-3f132e87b8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0d32b7-afc5-4577-b835-8ee209ff46e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c0d32b7-afc5-4577-b835-8ee209ff46e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F3EC2B-49BA-4515-A079-BB86439580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4cde1-f776-4c3f-9525-3f132e87b814"/>
    <ds:schemaRef ds:uri="4c0d32b7-afc5-4577-b835-8ee209ff46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F162B5-2E6E-4C8D-881A-803D0DC84FC9}">
  <ds:schemaRefs>
    <ds:schemaRef ds:uri="http://schemas.microsoft.com/office/2006/metadata/properties"/>
    <ds:schemaRef ds:uri="http://schemas.microsoft.com/office/2006/documentManagement/types"/>
    <ds:schemaRef ds:uri="http://purl.org/dc/dcmitype/"/>
    <ds:schemaRef ds:uri="http://purl.org/dc/terms/"/>
    <ds:schemaRef ds:uri="3434cde1-f776-4c3f-9525-3f132e87b814"/>
    <ds:schemaRef ds:uri="http://www.w3.org/XML/1998/namespace"/>
    <ds:schemaRef ds:uri="http://schemas.microsoft.com/office/infopath/2007/PartnerControls"/>
    <ds:schemaRef ds:uri="http://schemas.openxmlformats.org/package/2006/metadata/core-properties"/>
    <ds:schemaRef ds:uri="4c0d32b7-afc5-4577-b835-8ee209ff46e1"/>
    <ds:schemaRef ds:uri="http://purl.org/dc/elements/1.1/"/>
  </ds:schemaRefs>
</ds:datastoreItem>
</file>

<file path=customXml/itemProps3.xml><?xml version="1.0" encoding="utf-8"?>
<ds:datastoreItem xmlns:ds="http://schemas.openxmlformats.org/officeDocument/2006/customXml" ds:itemID="{DEFCFFA2-E922-41DC-860B-821ED93E46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Landscape Template (All Designs)</Template>
  <TotalTime>0</TotalTime>
  <Words>3109</Words>
  <Application>Microsoft Office PowerPoint</Application>
  <PresentationFormat>Widescreen</PresentationFormat>
  <Paragraphs>433</Paragraphs>
  <Slides>36</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Bahnschrift Light</vt:lpstr>
      <vt:lpstr>Bahnschrift SemiLight</vt:lpstr>
      <vt:lpstr>Century Gothic</vt:lpstr>
      <vt:lpstr>Helvetica</vt:lpstr>
      <vt:lpstr>Roboto</vt:lpstr>
      <vt:lpstr>Roboto Light</vt:lpstr>
      <vt:lpstr>Symbol</vt:lpstr>
      <vt:lpstr>Tahoma</vt:lpstr>
      <vt:lpstr>Times New Roman</vt:lpstr>
      <vt:lpstr>Wingdings</vt:lpstr>
      <vt:lpstr>Title &amp; Seperator Slides</vt:lpstr>
      <vt:lpstr>PowerPoint Presentation</vt:lpstr>
      <vt:lpstr>EUMETSAT Central Facility FCI L2 products</vt:lpstr>
      <vt:lpstr>PowerPoint Presentation</vt:lpstr>
      <vt:lpstr>Cloud Mask (CLM)</vt:lpstr>
      <vt:lpstr>CLM Early validation results</vt:lpstr>
      <vt:lpstr>CLM Upcoming improvements in the pipeline</vt:lpstr>
      <vt:lpstr>Cloud Type and Phase (CT)</vt:lpstr>
      <vt:lpstr>Cloud Top Temperature and Height (CTTH)</vt:lpstr>
      <vt:lpstr>Optimal Cloud Analysis (OCA)</vt:lpstr>
      <vt:lpstr>OCA datasets</vt:lpstr>
      <vt:lpstr>OCA Upcoming improvements in the pipeline</vt:lpstr>
      <vt:lpstr>PowerPoint Presentation</vt:lpstr>
      <vt:lpstr>Clear-sky Reflectance Map (CRM)</vt:lpstr>
      <vt:lpstr>CRM Early validation results for pre-operational release</vt:lpstr>
      <vt:lpstr>Global Instability Indices (GII)</vt:lpstr>
      <vt:lpstr>Active Fire Monitoring (FIR)</vt:lpstr>
      <vt:lpstr>FIR Current Status and Way Forward</vt:lpstr>
      <vt:lpstr>PowerPoint Presentation</vt:lpstr>
      <vt:lpstr>All-Sky Radiances (ASR)</vt:lpstr>
      <vt:lpstr>ASR Upcoming improvements in the pipeline</vt:lpstr>
      <vt:lpstr>ASR Differences wrt. MSG-SEVIRI</vt:lpstr>
      <vt:lpstr>ASR Differences wrt. MSG-SEVIRI</vt:lpstr>
      <vt:lpstr>Atmospheric Motion Vector (AMV)</vt:lpstr>
      <vt:lpstr>AMV Number of winds</vt:lpstr>
      <vt:lpstr>AMV Validation against MSG-SEVIRI AMVs</vt:lpstr>
      <vt:lpstr>AMV Validation against Radiosondes</vt:lpstr>
      <vt:lpstr>PowerPoint Presentation</vt:lpstr>
      <vt:lpstr>Outgoing Longwave Radiation (OLR)</vt:lpstr>
      <vt:lpstr>PowerPoint Presentation</vt:lpstr>
      <vt:lpstr>FCI L2 product release plan</vt:lpstr>
      <vt:lpstr>PowerPoint Presentation</vt:lpstr>
      <vt:lpstr>Ongoing, planned and potential Day-2 developments</vt:lpstr>
      <vt:lpstr>Ongoing, planned and potential Day-2 developments</vt:lpstr>
      <vt:lpstr>Summary</vt:lpstr>
      <vt:lpstr>Product User Guides</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Anne-Flore Laloe</dc:creator>
  <cp:lastModifiedBy>Johan Strandgren</cp:lastModifiedBy>
  <cp:revision>44</cp:revision>
  <cp:lastPrinted>2006-03-06T14:11:17Z</cp:lastPrinted>
  <dcterms:created xsi:type="dcterms:W3CDTF">2024-03-12T14:08:59Z</dcterms:created>
  <dcterms:modified xsi:type="dcterms:W3CDTF">2025-07-09T10:03:49Z</dcterms:modified>
</cp:coreProperties>
</file>